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86"/>
  </p:notesMasterIdLst>
  <p:sldIdLst>
    <p:sldId id="256" r:id="rId2"/>
    <p:sldId id="305" r:id="rId3"/>
    <p:sldId id="259" r:id="rId4"/>
    <p:sldId id="257" r:id="rId5"/>
    <p:sldId id="261" r:id="rId6"/>
    <p:sldId id="278" r:id="rId7"/>
    <p:sldId id="258" r:id="rId8"/>
    <p:sldId id="262" r:id="rId9"/>
    <p:sldId id="264" r:id="rId10"/>
    <p:sldId id="279" r:id="rId11"/>
    <p:sldId id="265" r:id="rId12"/>
    <p:sldId id="280" r:id="rId13"/>
    <p:sldId id="277" r:id="rId14"/>
    <p:sldId id="263" r:id="rId15"/>
    <p:sldId id="266" r:id="rId16"/>
    <p:sldId id="271" r:id="rId17"/>
    <p:sldId id="272" r:id="rId18"/>
    <p:sldId id="273" r:id="rId19"/>
    <p:sldId id="274" r:id="rId20"/>
    <p:sldId id="281" r:id="rId21"/>
    <p:sldId id="288" r:id="rId22"/>
    <p:sldId id="282" r:id="rId23"/>
    <p:sldId id="283" r:id="rId24"/>
    <p:sldId id="284" r:id="rId25"/>
    <p:sldId id="285" r:id="rId26"/>
    <p:sldId id="286" r:id="rId27"/>
    <p:sldId id="287" r:id="rId28"/>
    <p:sldId id="289" r:id="rId29"/>
    <p:sldId id="290" r:id="rId30"/>
    <p:sldId id="291" r:id="rId31"/>
    <p:sldId id="304" r:id="rId32"/>
    <p:sldId id="292" r:id="rId33"/>
    <p:sldId id="293" r:id="rId34"/>
    <p:sldId id="294" r:id="rId35"/>
    <p:sldId id="295" r:id="rId36"/>
    <p:sldId id="303" r:id="rId37"/>
    <p:sldId id="296" r:id="rId38"/>
    <p:sldId id="297" r:id="rId39"/>
    <p:sldId id="298" r:id="rId40"/>
    <p:sldId id="299" r:id="rId41"/>
    <p:sldId id="300" r:id="rId42"/>
    <p:sldId id="301" r:id="rId43"/>
    <p:sldId id="302" r:id="rId44"/>
    <p:sldId id="312" r:id="rId45"/>
    <p:sldId id="331" r:id="rId46"/>
    <p:sldId id="332" r:id="rId47"/>
    <p:sldId id="335" r:id="rId48"/>
    <p:sldId id="336" r:id="rId49"/>
    <p:sldId id="337" r:id="rId50"/>
    <p:sldId id="339" r:id="rId51"/>
    <p:sldId id="334" r:id="rId52"/>
    <p:sldId id="338" r:id="rId53"/>
    <p:sldId id="340" r:id="rId54"/>
    <p:sldId id="342" r:id="rId55"/>
    <p:sldId id="343" r:id="rId56"/>
    <p:sldId id="344" r:id="rId57"/>
    <p:sldId id="346" r:id="rId58"/>
    <p:sldId id="347" r:id="rId59"/>
    <p:sldId id="348" r:id="rId60"/>
    <p:sldId id="349" r:id="rId61"/>
    <p:sldId id="313" r:id="rId62"/>
    <p:sldId id="306" r:id="rId63"/>
    <p:sldId id="307" r:id="rId64"/>
    <p:sldId id="308" r:id="rId65"/>
    <p:sldId id="309" r:id="rId66"/>
    <p:sldId id="310" r:id="rId67"/>
    <p:sldId id="311"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CC6EFC-3A4C-4692-8677-F207355F18DF}">
          <p14:sldIdLst>
            <p14:sldId id="256"/>
            <p14:sldId id="305"/>
            <p14:sldId id="259"/>
            <p14:sldId id="257"/>
            <p14:sldId id="261"/>
            <p14:sldId id="278"/>
            <p14:sldId id="258"/>
            <p14:sldId id="262"/>
            <p14:sldId id="264"/>
            <p14:sldId id="279"/>
            <p14:sldId id="265"/>
            <p14:sldId id="280"/>
            <p14:sldId id="277"/>
          </p14:sldIdLst>
        </p14:section>
        <p14:section name="Feature Analysis" id="{1FE73841-158E-492E-A0CB-BF074C4925D9}">
          <p14:sldIdLst>
            <p14:sldId id="263"/>
            <p14:sldId id="266"/>
            <p14:sldId id="271"/>
            <p14:sldId id="272"/>
            <p14:sldId id="273"/>
            <p14:sldId id="274"/>
            <p14:sldId id="281"/>
            <p14:sldId id="288"/>
            <p14:sldId id="282"/>
            <p14:sldId id="283"/>
            <p14:sldId id="284"/>
            <p14:sldId id="285"/>
            <p14:sldId id="286"/>
            <p14:sldId id="287"/>
            <p14:sldId id="289"/>
            <p14:sldId id="290"/>
            <p14:sldId id="291"/>
            <p14:sldId id="304"/>
            <p14:sldId id="292"/>
            <p14:sldId id="293"/>
            <p14:sldId id="294"/>
            <p14:sldId id="295"/>
            <p14:sldId id="303"/>
            <p14:sldId id="296"/>
            <p14:sldId id="297"/>
            <p14:sldId id="298"/>
            <p14:sldId id="299"/>
            <p14:sldId id="300"/>
            <p14:sldId id="301"/>
            <p14:sldId id="302"/>
          </p14:sldIdLst>
        </p14:section>
        <p14:section name="Impact of features on match outcome" id="{954929D7-FDA7-4C2C-8431-C29702C0303B}">
          <p14:sldIdLst>
            <p14:sldId id="312"/>
            <p14:sldId id="331"/>
            <p14:sldId id="332"/>
            <p14:sldId id="335"/>
            <p14:sldId id="336"/>
            <p14:sldId id="337"/>
            <p14:sldId id="339"/>
            <p14:sldId id="334"/>
            <p14:sldId id="338"/>
            <p14:sldId id="340"/>
            <p14:sldId id="342"/>
            <p14:sldId id="343"/>
            <p14:sldId id="344"/>
            <p14:sldId id="346"/>
            <p14:sldId id="347"/>
            <p14:sldId id="348"/>
            <p14:sldId id="349"/>
          </p14:sldIdLst>
        </p14:section>
        <p14:section name="Events" id="{7871BAEE-1A55-468C-9857-46EF01CA862F}">
          <p14:sldIdLst>
            <p14:sldId id="313"/>
            <p14:sldId id="306"/>
            <p14:sldId id="307"/>
            <p14:sldId id="308"/>
            <p14:sldId id="309"/>
            <p14:sldId id="310"/>
            <p14:sldId id="311"/>
            <p14:sldId id="314"/>
            <p14:sldId id="315"/>
            <p14:sldId id="316"/>
            <p14:sldId id="317"/>
            <p14:sldId id="318"/>
            <p14:sldId id="319"/>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AACC"/>
    <a:srgbClr val="5EEC3C"/>
    <a:srgbClr val="1D3A00"/>
    <a:srgbClr val="6C1A00"/>
    <a:srgbClr val="003296"/>
    <a:srgbClr val="E39A39"/>
    <a:srgbClr val="FFC901"/>
    <a:srgbClr val="FE9202"/>
    <a:srgbClr val="FEA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27" autoAdjust="0"/>
  </p:normalViewPr>
  <p:slideViewPr>
    <p:cSldViewPr>
      <p:cViewPr varScale="1">
        <p:scale>
          <a:sx n="83" d="100"/>
          <a:sy n="83" d="100"/>
        </p:scale>
        <p:origin x="1050" y="60"/>
      </p:cViewPr>
      <p:guideLst>
        <p:guide orient="horz" pos="1620"/>
        <p:guide pos="2880"/>
      </p:guideLst>
    </p:cSldViewPr>
  </p:slideViewPr>
  <p:notesTextViewPr>
    <p:cViewPr>
      <p:scale>
        <a:sx n="3" d="2"/>
        <a:sy n="3" d="2"/>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C864CD-096B-48B5-B122-175D49295552}"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CA"/>
        </a:p>
      </dgm:t>
    </dgm:pt>
    <dgm:pt modelId="{46B7AA0B-F59A-4327-BB86-FD8836818E3B}">
      <dgm:prSet phldrT="[Text]"/>
      <dgm:spPr/>
      <dgm:t>
        <a:bodyPr/>
        <a:lstStyle/>
        <a:p>
          <a:r>
            <a:rPr lang="en-CA" dirty="0"/>
            <a:t>2448</a:t>
          </a:r>
        </a:p>
      </dgm:t>
    </dgm:pt>
    <dgm:pt modelId="{F3BAB72F-A5A7-48DC-932E-29C6E67D3186}" type="parTrans" cxnId="{BE21137F-5869-42A9-B050-7088A93E8434}">
      <dgm:prSet/>
      <dgm:spPr/>
      <dgm:t>
        <a:bodyPr/>
        <a:lstStyle/>
        <a:p>
          <a:endParaRPr lang="en-CA"/>
        </a:p>
      </dgm:t>
    </dgm:pt>
    <dgm:pt modelId="{6EA5B790-1A22-4E03-8540-6D744E2E646F}" type="sibTrans" cxnId="{BE21137F-5869-42A9-B050-7088A93E8434}">
      <dgm:prSet/>
      <dgm:spPr/>
      <dgm:t>
        <a:bodyPr/>
        <a:lstStyle/>
        <a:p>
          <a:endParaRPr lang="en-CA"/>
        </a:p>
      </dgm:t>
    </dgm:pt>
    <dgm:pt modelId="{35BB33E8-A83D-44D5-954F-9A244711E63D}">
      <dgm:prSet phldrT="[Text]"/>
      <dgm:spPr/>
      <dgm:t>
        <a:bodyPr/>
        <a:lstStyle/>
        <a:p>
          <a:r>
            <a:rPr lang="en-CA" dirty="0"/>
            <a:t>3040</a:t>
          </a:r>
        </a:p>
      </dgm:t>
    </dgm:pt>
    <dgm:pt modelId="{21519C76-06AD-4A4E-B0D0-0EA53C817C29}" type="parTrans" cxnId="{4FCE128D-B43F-4BBE-A1C0-97E54E8434B3}">
      <dgm:prSet/>
      <dgm:spPr/>
      <dgm:t>
        <a:bodyPr/>
        <a:lstStyle/>
        <a:p>
          <a:endParaRPr lang="en-CA"/>
        </a:p>
      </dgm:t>
    </dgm:pt>
    <dgm:pt modelId="{E8CACCCF-A434-48C9-AD1E-5E5FCA6A638F}" type="sibTrans" cxnId="{4FCE128D-B43F-4BBE-A1C0-97E54E8434B3}">
      <dgm:prSet/>
      <dgm:spPr/>
      <dgm:t>
        <a:bodyPr/>
        <a:lstStyle/>
        <a:p>
          <a:endParaRPr lang="en-CA"/>
        </a:p>
      </dgm:t>
    </dgm:pt>
    <dgm:pt modelId="{84AC7532-565C-40CF-9546-5AD01FABC248}">
      <dgm:prSet phldrT="[Text]"/>
      <dgm:spPr/>
      <dgm:t>
        <a:bodyPr/>
        <a:lstStyle/>
        <a:p>
          <a:r>
            <a:rPr lang="en-CA" dirty="0"/>
            <a:t>Rest all</a:t>
          </a:r>
        </a:p>
      </dgm:t>
    </dgm:pt>
    <dgm:pt modelId="{D713AB07-B664-4389-845A-B976F17A4B38}" type="sibTrans" cxnId="{D4E6D7A2-BDEB-4868-B5D8-BB3C485E4B0F}">
      <dgm:prSet/>
      <dgm:spPr/>
      <dgm:t>
        <a:bodyPr/>
        <a:lstStyle/>
        <a:p>
          <a:endParaRPr lang="en-CA"/>
        </a:p>
      </dgm:t>
    </dgm:pt>
    <dgm:pt modelId="{56EA7878-28DE-4BB8-BDF1-52D10F28188C}" type="parTrans" cxnId="{D4E6D7A2-BDEB-4868-B5D8-BB3C485E4B0F}">
      <dgm:prSet/>
      <dgm:spPr/>
      <dgm:t>
        <a:bodyPr/>
        <a:lstStyle/>
        <a:p>
          <a:endParaRPr lang="en-CA"/>
        </a:p>
      </dgm:t>
    </dgm:pt>
    <dgm:pt modelId="{ABA05539-D80C-400E-9747-57C6C4BAC9DD}">
      <dgm:prSet phldrT="[Text]"/>
      <dgm:spPr/>
      <dgm:t>
        <a:bodyPr/>
        <a:lstStyle/>
        <a:p>
          <a:r>
            <a:rPr lang="en-CA" dirty="0" err="1"/>
            <a:t>BundesLiga</a:t>
          </a:r>
          <a:endParaRPr lang="en-CA" dirty="0"/>
        </a:p>
      </dgm:t>
    </dgm:pt>
    <dgm:pt modelId="{EFF2E754-5A9F-4E3D-B818-11CC3E84F422}" type="sibTrans" cxnId="{96C71130-7F2E-4A98-8F1C-527C9D7FAE06}">
      <dgm:prSet/>
      <dgm:spPr/>
      <dgm:t>
        <a:bodyPr/>
        <a:lstStyle/>
        <a:p>
          <a:endParaRPr lang="en-CA"/>
        </a:p>
      </dgm:t>
    </dgm:pt>
    <dgm:pt modelId="{B773F23F-2B24-4A4C-B5CC-ED29133D5A5E}" type="parTrans" cxnId="{96C71130-7F2E-4A98-8F1C-527C9D7FAE06}">
      <dgm:prSet/>
      <dgm:spPr/>
      <dgm:t>
        <a:bodyPr/>
        <a:lstStyle/>
        <a:p>
          <a:endParaRPr lang="en-CA"/>
        </a:p>
      </dgm:t>
    </dgm:pt>
    <dgm:pt modelId="{6E330C7B-0DA6-49EE-9F2C-87874747268E}" type="pres">
      <dgm:prSet presAssocID="{39C864CD-096B-48B5-B122-175D49295552}" presName="outerComposite" presStyleCnt="0">
        <dgm:presLayoutVars>
          <dgm:chMax val="2"/>
          <dgm:animLvl val="lvl"/>
          <dgm:resizeHandles val="exact"/>
        </dgm:presLayoutVars>
      </dgm:prSet>
      <dgm:spPr/>
    </dgm:pt>
    <dgm:pt modelId="{402FB2E9-176D-4728-B71B-FB4F41A7F85D}" type="pres">
      <dgm:prSet presAssocID="{39C864CD-096B-48B5-B122-175D49295552}" presName="dummyMaxCanvas" presStyleCnt="0"/>
      <dgm:spPr/>
    </dgm:pt>
    <dgm:pt modelId="{A2DFA637-B8BD-4DC4-B31F-241F0E3C6DBA}" type="pres">
      <dgm:prSet presAssocID="{39C864CD-096B-48B5-B122-175D49295552}" presName="parentComposite" presStyleCnt="0"/>
      <dgm:spPr/>
    </dgm:pt>
    <dgm:pt modelId="{E8B3DFC3-3E76-4A94-A7D9-ACA9F25EDE45}" type="pres">
      <dgm:prSet presAssocID="{39C864CD-096B-48B5-B122-175D49295552}" presName="parent1" presStyleLbl="alignAccFollowNode1" presStyleIdx="0" presStyleCnt="4" custLinFactNeighborX="13063" custLinFactNeighborY="73867">
        <dgm:presLayoutVars>
          <dgm:chMax val="4"/>
        </dgm:presLayoutVars>
      </dgm:prSet>
      <dgm:spPr/>
    </dgm:pt>
    <dgm:pt modelId="{D8DDC185-3DA4-40B5-A32F-993D34A39BF1}" type="pres">
      <dgm:prSet presAssocID="{39C864CD-096B-48B5-B122-175D49295552}" presName="parent2" presStyleLbl="alignAccFollowNode1" presStyleIdx="1" presStyleCnt="4" custLinFactY="7748" custLinFactNeighborX="46447" custLinFactNeighborY="100000">
        <dgm:presLayoutVars>
          <dgm:chMax val="4"/>
        </dgm:presLayoutVars>
      </dgm:prSet>
      <dgm:spPr/>
    </dgm:pt>
    <dgm:pt modelId="{CD07B342-03C6-4891-9DC7-B7F58DDE4CB5}" type="pres">
      <dgm:prSet presAssocID="{39C864CD-096B-48B5-B122-175D49295552}" presName="childrenComposite" presStyleCnt="0"/>
      <dgm:spPr/>
    </dgm:pt>
    <dgm:pt modelId="{F274F40C-F429-47F6-9EF3-CB64AC3820A2}" type="pres">
      <dgm:prSet presAssocID="{39C864CD-096B-48B5-B122-175D49295552}" presName="dummyMaxCanvas_ChildArea" presStyleCnt="0"/>
      <dgm:spPr/>
    </dgm:pt>
    <dgm:pt modelId="{62BADAE3-C50C-448A-A166-C840D614E15A}" type="pres">
      <dgm:prSet presAssocID="{39C864CD-096B-48B5-B122-175D49295552}" presName="fulcrum" presStyleLbl="alignAccFollowNode1" presStyleIdx="2" presStyleCnt="4"/>
      <dgm:spPr/>
    </dgm:pt>
    <dgm:pt modelId="{F884DD5A-0CEF-4FD7-843E-3E462E3C20FF}" type="pres">
      <dgm:prSet presAssocID="{39C864CD-096B-48B5-B122-175D49295552}" presName="balance_11" presStyleLbl="alignAccFollowNode1" presStyleIdx="3" presStyleCnt="4" custAng="607210">
        <dgm:presLayoutVars>
          <dgm:bulletEnabled val="1"/>
        </dgm:presLayoutVars>
      </dgm:prSet>
      <dgm:spPr/>
    </dgm:pt>
    <dgm:pt modelId="{CE476DC9-19E3-4623-B1C8-913FD6B039F0}" type="pres">
      <dgm:prSet presAssocID="{39C864CD-096B-48B5-B122-175D49295552}" presName="left_11_1" presStyleLbl="node1" presStyleIdx="0" presStyleCnt="2" custAng="570065" custScaleX="64831" custScaleY="74731" custLinFactNeighborX="-8252" custLinFactNeighborY="415">
        <dgm:presLayoutVars>
          <dgm:bulletEnabled val="1"/>
        </dgm:presLayoutVars>
      </dgm:prSet>
      <dgm:spPr/>
    </dgm:pt>
    <dgm:pt modelId="{289FAB9F-BA1F-4FE8-880F-32F8F736C9AD}" type="pres">
      <dgm:prSet presAssocID="{39C864CD-096B-48B5-B122-175D49295552}" presName="right_11_1" presStyleLbl="node1" presStyleIdx="1" presStyleCnt="2" custAng="610015" custScaleX="61823" custScaleY="80795" custLinFactNeighborX="21644" custLinFactNeighborY="17799">
        <dgm:presLayoutVars>
          <dgm:bulletEnabled val="1"/>
        </dgm:presLayoutVars>
      </dgm:prSet>
      <dgm:spPr/>
    </dgm:pt>
  </dgm:ptLst>
  <dgm:cxnLst>
    <dgm:cxn modelId="{709BE829-451C-4F5D-9C49-97AC4AF6E135}" type="presOf" srcId="{35BB33E8-A83D-44D5-954F-9A244711E63D}" destId="{289FAB9F-BA1F-4FE8-880F-32F8F736C9AD}" srcOrd="0" destOrd="0" presId="urn:microsoft.com/office/officeart/2005/8/layout/balance1"/>
    <dgm:cxn modelId="{96C71130-7F2E-4A98-8F1C-527C9D7FAE06}" srcId="{39C864CD-096B-48B5-B122-175D49295552}" destId="{ABA05539-D80C-400E-9747-57C6C4BAC9DD}" srcOrd="0" destOrd="0" parTransId="{B773F23F-2B24-4A4C-B5CC-ED29133D5A5E}" sibTransId="{EFF2E754-5A9F-4E3D-B818-11CC3E84F422}"/>
    <dgm:cxn modelId="{3157D95F-B863-4697-9060-44070A9B2B75}" type="presOf" srcId="{39C864CD-096B-48B5-B122-175D49295552}" destId="{6E330C7B-0DA6-49EE-9F2C-87874747268E}" srcOrd="0" destOrd="0" presId="urn:microsoft.com/office/officeart/2005/8/layout/balance1"/>
    <dgm:cxn modelId="{485A1A41-2C00-4DC5-83AE-7DC6424A4C5D}" type="presOf" srcId="{84AC7532-565C-40CF-9546-5AD01FABC248}" destId="{D8DDC185-3DA4-40B5-A32F-993D34A39BF1}" srcOrd="0" destOrd="0" presId="urn:microsoft.com/office/officeart/2005/8/layout/balance1"/>
    <dgm:cxn modelId="{B2CF7171-022A-401F-BF08-FB224879CF6B}" type="presOf" srcId="{ABA05539-D80C-400E-9747-57C6C4BAC9DD}" destId="{E8B3DFC3-3E76-4A94-A7D9-ACA9F25EDE45}" srcOrd="0" destOrd="0" presId="urn:microsoft.com/office/officeart/2005/8/layout/balance1"/>
    <dgm:cxn modelId="{BE21137F-5869-42A9-B050-7088A93E8434}" srcId="{ABA05539-D80C-400E-9747-57C6C4BAC9DD}" destId="{46B7AA0B-F59A-4327-BB86-FD8836818E3B}" srcOrd="0" destOrd="0" parTransId="{F3BAB72F-A5A7-48DC-932E-29C6E67D3186}" sibTransId="{6EA5B790-1A22-4E03-8540-6D744E2E646F}"/>
    <dgm:cxn modelId="{4FCE128D-B43F-4BBE-A1C0-97E54E8434B3}" srcId="{84AC7532-565C-40CF-9546-5AD01FABC248}" destId="{35BB33E8-A83D-44D5-954F-9A244711E63D}" srcOrd="0" destOrd="0" parTransId="{21519C76-06AD-4A4E-B0D0-0EA53C817C29}" sibTransId="{E8CACCCF-A434-48C9-AD1E-5E5FCA6A638F}"/>
    <dgm:cxn modelId="{D4E6D7A2-BDEB-4868-B5D8-BB3C485E4B0F}" srcId="{39C864CD-096B-48B5-B122-175D49295552}" destId="{84AC7532-565C-40CF-9546-5AD01FABC248}" srcOrd="1" destOrd="0" parTransId="{56EA7878-28DE-4BB8-BDF1-52D10F28188C}" sibTransId="{D713AB07-B664-4389-845A-B976F17A4B38}"/>
    <dgm:cxn modelId="{E57FD9F8-20F7-46F1-B26C-0085E7661AED}" type="presOf" srcId="{46B7AA0B-F59A-4327-BB86-FD8836818E3B}" destId="{CE476DC9-19E3-4623-B1C8-913FD6B039F0}" srcOrd="0" destOrd="0" presId="urn:microsoft.com/office/officeart/2005/8/layout/balance1"/>
    <dgm:cxn modelId="{586C7DF0-F5C6-4157-B406-C30CBABA5241}" type="presParOf" srcId="{6E330C7B-0DA6-49EE-9F2C-87874747268E}" destId="{402FB2E9-176D-4728-B71B-FB4F41A7F85D}" srcOrd="0" destOrd="0" presId="urn:microsoft.com/office/officeart/2005/8/layout/balance1"/>
    <dgm:cxn modelId="{B0FB68CA-5BF2-4F63-B27A-2472D49C99C2}" type="presParOf" srcId="{6E330C7B-0DA6-49EE-9F2C-87874747268E}" destId="{A2DFA637-B8BD-4DC4-B31F-241F0E3C6DBA}" srcOrd="1" destOrd="0" presId="urn:microsoft.com/office/officeart/2005/8/layout/balance1"/>
    <dgm:cxn modelId="{5713555C-2AC0-47E4-A6D3-611396AB5959}" type="presParOf" srcId="{A2DFA637-B8BD-4DC4-B31F-241F0E3C6DBA}" destId="{E8B3DFC3-3E76-4A94-A7D9-ACA9F25EDE45}" srcOrd="0" destOrd="0" presId="urn:microsoft.com/office/officeart/2005/8/layout/balance1"/>
    <dgm:cxn modelId="{BE04F59B-D29D-45B2-B8AA-9BB2407C8EA9}" type="presParOf" srcId="{A2DFA637-B8BD-4DC4-B31F-241F0E3C6DBA}" destId="{D8DDC185-3DA4-40B5-A32F-993D34A39BF1}" srcOrd="1" destOrd="0" presId="urn:microsoft.com/office/officeart/2005/8/layout/balance1"/>
    <dgm:cxn modelId="{8BCAA825-B2F5-4368-8115-7B449D311FC2}" type="presParOf" srcId="{6E330C7B-0DA6-49EE-9F2C-87874747268E}" destId="{CD07B342-03C6-4891-9DC7-B7F58DDE4CB5}" srcOrd="2" destOrd="0" presId="urn:microsoft.com/office/officeart/2005/8/layout/balance1"/>
    <dgm:cxn modelId="{88DDF809-4DC4-4FE8-9051-005E4E0D10ED}" type="presParOf" srcId="{CD07B342-03C6-4891-9DC7-B7F58DDE4CB5}" destId="{F274F40C-F429-47F6-9EF3-CB64AC3820A2}" srcOrd="0" destOrd="0" presId="urn:microsoft.com/office/officeart/2005/8/layout/balance1"/>
    <dgm:cxn modelId="{71A2CBB2-6C81-43E8-BD4F-AC90157CF159}" type="presParOf" srcId="{CD07B342-03C6-4891-9DC7-B7F58DDE4CB5}" destId="{62BADAE3-C50C-448A-A166-C840D614E15A}" srcOrd="1" destOrd="0" presId="urn:microsoft.com/office/officeart/2005/8/layout/balance1"/>
    <dgm:cxn modelId="{DB7EE06B-9A3A-482A-9442-0A507B6DF3BF}" type="presParOf" srcId="{CD07B342-03C6-4891-9DC7-B7F58DDE4CB5}" destId="{F884DD5A-0CEF-4FD7-843E-3E462E3C20FF}" srcOrd="2" destOrd="0" presId="urn:microsoft.com/office/officeart/2005/8/layout/balance1"/>
    <dgm:cxn modelId="{105E2ECA-0FA6-4425-B067-4E189AD20DE0}" type="presParOf" srcId="{CD07B342-03C6-4891-9DC7-B7F58DDE4CB5}" destId="{CE476DC9-19E3-4623-B1C8-913FD6B039F0}" srcOrd="3" destOrd="0" presId="urn:microsoft.com/office/officeart/2005/8/layout/balance1"/>
    <dgm:cxn modelId="{620BD4D9-065F-4FD2-B2A5-D53524B6095A}" type="presParOf" srcId="{CD07B342-03C6-4891-9DC7-B7F58DDE4CB5}" destId="{289FAB9F-BA1F-4FE8-880F-32F8F736C9AD}" srcOrd="4"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3DFC3-3E76-4A94-A7D9-ACA9F25EDE45}">
      <dsp:nvSpPr>
        <dsp:cNvPr id="0" name=""/>
        <dsp:cNvSpPr/>
      </dsp:nvSpPr>
      <dsp:spPr>
        <a:xfrm>
          <a:off x="648331" y="386605"/>
          <a:ext cx="942086" cy="523381"/>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CA" sz="1300" kern="1200" dirty="0" err="1"/>
            <a:t>BundesLiga</a:t>
          </a:r>
          <a:endParaRPr lang="en-CA" sz="1300" kern="1200" dirty="0"/>
        </a:p>
      </dsp:txBody>
      <dsp:txXfrm>
        <a:off x="663660" y="401934"/>
        <a:ext cx="911428" cy="492723"/>
      </dsp:txXfrm>
    </dsp:sp>
    <dsp:sp modelId="{D8DDC185-3DA4-40B5-A32F-993D34A39BF1}">
      <dsp:nvSpPr>
        <dsp:cNvPr id="0" name=""/>
        <dsp:cNvSpPr/>
      </dsp:nvSpPr>
      <dsp:spPr>
        <a:xfrm>
          <a:off x="2323628" y="563932"/>
          <a:ext cx="942086" cy="523381"/>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CA" sz="1300" kern="1200" dirty="0"/>
            <a:t>Rest all</a:t>
          </a:r>
        </a:p>
      </dsp:txBody>
      <dsp:txXfrm>
        <a:off x="2338957" y="579261"/>
        <a:ext cx="911428" cy="492723"/>
      </dsp:txXfrm>
    </dsp:sp>
    <dsp:sp modelId="{62BADAE3-C50C-448A-A166-C840D614E15A}">
      <dsp:nvSpPr>
        <dsp:cNvPr id="0" name=""/>
        <dsp:cNvSpPr/>
      </dsp:nvSpPr>
      <dsp:spPr>
        <a:xfrm>
          <a:off x="1480437" y="2224370"/>
          <a:ext cx="392535" cy="392535"/>
        </a:xfrm>
        <a:prstGeom prst="triangl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84DD5A-0CEF-4FD7-843E-3E462E3C20FF}">
      <dsp:nvSpPr>
        <dsp:cNvPr id="0" name=""/>
        <dsp:cNvSpPr/>
      </dsp:nvSpPr>
      <dsp:spPr>
        <a:xfrm rot="607210">
          <a:off x="499097" y="2060028"/>
          <a:ext cx="2355215" cy="15910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476DC9-19E3-4623-B1C8-913FD6B039F0}">
      <dsp:nvSpPr>
        <dsp:cNvPr id="0" name=""/>
        <dsp:cNvSpPr/>
      </dsp:nvSpPr>
      <dsp:spPr>
        <a:xfrm rot="570065">
          <a:off x="613186" y="821565"/>
          <a:ext cx="610763" cy="10482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2448</a:t>
          </a:r>
        </a:p>
      </dsp:txBody>
      <dsp:txXfrm>
        <a:off x="643001" y="851380"/>
        <a:ext cx="551133" cy="988593"/>
      </dsp:txXfrm>
    </dsp:sp>
    <dsp:sp modelId="{289FAB9F-BA1F-4FE8-880F-32F8F736C9AD}">
      <dsp:nvSpPr>
        <dsp:cNvPr id="0" name=""/>
        <dsp:cNvSpPr/>
      </dsp:nvSpPr>
      <dsp:spPr>
        <a:xfrm rot="610015">
          <a:off x="2269792" y="1022875"/>
          <a:ext cx="582425" cy="113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3040</a:t>
          </a:r>
        </a:p>
      </dsp:txBody>
      <dsp:txXfrm>
        <a:off x="2298224" y="1051307"/>
        <a:ext cx="525561" cy="1076416"/>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7C9DC0B-439A-4283-B282-0A81E38E4B9A}" type="datetimeFigureOut">
              <a:rPr lang="en-US" smtClean="0"/>
              <a:t>12/9/2018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D4FD5F7-8A08-47F0-BD34-72DA7B8DDD06}" type="slidenum">
              <a:rPr lang="en-US" smtClean="0"/>
              <a:t>‹#›</a:t>
            </a:fld>
            <a:endParaRPr lang="en-US"/>
          </a:p>
        </p:txBody>
      </p:sp>
    </p:spTree>
    <p:extLst>
      <p:ext uri="{BB962C8B-B14F-4D97-AF65-F5344CB8AC3E}">
        <p14:creationId xmlns:p14="http://schemas.microsoft.com/office/powerpoint/2010/main" val="256037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4FD5F7-8A08-47F0-BD34-72DA7B8DDD06}" type="slidenum">
              <a:rPr lang="en-US" smtClean="0"/>
              <a:t>8</a:t>
            </a:fld>
            <a:endParaRPr lang="en-US"/>
          </a:p>
        </p:txBody>
      </p:sp>
    </p:spTree>
    <p:extLst>
      <p:ext uri="{BB962C8B-B14F-4D97-AF65-F5344CB8AC3E}">
        <p14:creationId xmlns:p14="http://schemas.microsoft.com/office/powerpoint/2010/main" val="1247696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67</a:t>
            </a:fld>
            <a:endParaRPr lang="en-US"/>
          </a:p>
        </p:txBody>
      </p:sp>
    </p:spTree>
    <p:extLst>
      <p:ext uri="{BB962C8B-B14F-4D97-AF65-F5344CB8AC3E}">
        <p14:creationId xmlns:p14="http://schemas.microsoft.com/office/powerpoint/2010/main" val="350621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68</a:t>
            </a:fld>
            <a:endParaRPr lang="en-US"/>
          </a:p>
        </p:txBody>
      </p:sp>
    </p:spTree>
    <p:extLst>
      <p:ext uri="{BB962C8B-B14F-4D97-AF65-F5344CB8AC3E}">
        <p14:creationId xmlns:p14="http://schemas.microsoft.com/office/powerpoint/2010/main" val="3654495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69</a:t>
            </a:fld>
            <a:endParaRPr lang="en-US"/>
          </a:p>
        </p:txBody>
      </p:sp>
    </p:spTree>
    <p:extLst>
      <p:ext uri="{BB962C8B-B14F-4D97-AF65-F5344CB8AC3E}">
        <p14:creationId xmlns:p14="http://schemas.microsoft.com/office/powerpoint/2010/main" val="558074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70</a:t>
            </a:fld>
            <a:endParaRPr lang="en-US"/>
          </a:p>
        </p:txBody>
      </p:sp>
    </p:spTree>
    <p:extLst>
      <p:ext uri="{BB962C8B-B14F-4D97-AF65-F5344CB8AC3E}">
        <p14:creationId xmlns:p14="http://schemas.microsoft.com/office/powerpoint/2010/main" val="3680875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71</a:t>
            </a:fld>
            <a:endParaRPr lang="en-US"/>
          </a:p>
        </p:txBody>
      </p:sp>
    </p:spTree>
    <p:extLst>
      <p:ext uri="{BB962C8B-B14F-4D97-AF65-F5344CB8AC3E}">
        <p14:creationId xmlns:p14="http://schemas.microsoft.com/office/powerpoint/2010/main" val="201534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72</a:t>
            </a:fld>
            <a:endParaRPr lang="en-US"/>
          </a:p>
        </p:txBody>
      </p:sp>
    </p:spTree>
    <p:extLst>
      <p:ext uri="{BB962C8B-B14F-4D97-AF65-F5344CB8AC3E}">
        <p14:creationId xmlns:p14="http://schemas.microsoft.com/office/powerpoint/2010/main" val="305723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73</a:t>
            </a:fld>
            <a:endParaRPr lang="en-US"/>
          </a:p>
        </p:txBody>
      </p:sp>
    </p:spTree>
    <p:extLst>
      <p:ext uri="{BB962C8B-B14F-4D97-AF65-F5344CB8AC3E}">
        <p14:creationId xmlns:p14="http://schemas.microsoft.com/office/powerpoint/2010/main" val="1473305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74</a:t>
            </a:fld>
            <a:endParaRPr lang="en-US"/>
          </a:p>
        </p:txBody>
      </p:sp>
    </p:spTree>
    <p:extLst>
      <p:ext uri="{BB962C8B-B14F-4D97-AF65-F5344CB8AC3E}">
        <p14:creationId xmlns:p14="http://schemas.microsoft.com/office/powerpoint/2010/main" val="247681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75</a:t>
            </a:fld>
            <a:endParaRPr lang="en-US"/>
          </a:p>
        </p:txBody>
      </p:sp>
    </p:spTree>
    <p:extLst>
      <p:ext uri="{BB962C8B-B14F-4D97-AF65-F5344CB8AC3E}">
        <p14:creationId xmlns:p14="http://schemas.microsoft.com/office/powerpoint/2010/main" val="610812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76</a:t>
            </a:fld>
            <a:endParaRPr lang="en-US"/>
          </a:p>
        </p:txBody>
      </p:sp>
    </p:spTree>
    <p:extLst>
      <p:ext uri="{BB962C8B-B14F-4D97-AF65-F5344CB8AC3E}">
        <p14:creationId xmlns:p14="http://schemas.microsoft.com/office/powerpoint/2010/main" val="3829610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4FD5F7-8A08-47F0-BD34-72DA7B8DDD06}" type="slidenum">
              <a:rPr lang="en-US" smtClean="0"/>
              <a:t>9</a:t>
            </a:fld>
            <a:endParaRPr lang="en-US"/>
          </a:p>
        </p:txBody>
      </p:sp>
    </p:spTree>
    <p:extLst>
      <p:ext uri="{BB962C8B-B14F-4D97-AF65-F5344CB8AC3E}">
        <p14:creationId xmlns:p14="http://schemas.microsoft.com/office/powerpoint/2010/main" val="171817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77</a:t>
            </a:fld>
            <a:endParaRPr lang="en-US"/>
          </a:p>
        </p:txBody>
      </p:sp>
    </p:spTree>
    <p:extLst>
      <p:ext uri="{BB962C8B-B14F-4D97-AF65-F5344CB8AC3E}">
        <p14:creationId xmlns:p14="http://schemas.microsoft.com/office/powerpoint/2010/main" val="3320925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78</a:t>
            </a:fld>
            <a:endParaRPr lang="en-US"/>
          </a:p>
        </p:txBody>
      </p:sp>
    </p:spTree>
    <p:extLst>
      <p:ext uri="{BB962C8B-B14F-4D97-AF65-F5344CB8AC3E}">
        <p14:creationId xmlns:p14="http://schemas.microsoft.com/office/powerpoint/2010/main" val="3900376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79</a:t>
            </a:fld>
            <a:endParaRPr lang="en-US"/>
          </a:p>
        </p:txBody>
      </p:sp>
    </p:spTree>
    <p:extLst>
      <p:ext uri="{BB962C8B-B14F-4D97-AF65-F5344CB8AC3E}">
        <p14:creationId xmlns:p14="http://schemas.microsoft.com/office/powerpoint/2010/main" val="1173606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80</a:t>
            </a:fld>
            <a:endParaRPr lang="en-US"/>
          </a:p>
        </p:txBody>
      </p:sp>
    </p:spTree>
    <p:extLst>
      <p:ext uri="{BB962C8B-B14F-4D97-AF65-F5344CB8AC3E}">
        <p14:creationId xmlns:p14="http://schemas.microsoft.com/office/powerpoint/2010/main" val="2758373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81</a:t>
            </a:fld>
            <a:endParaRPr lang="en-US"/>
          </a:p>
        </p:txBody>
      </p:sp>
    </p:spTree>
    <p:extLst>
      <p:ext uri="{BB962C8B-B14F-4D97-AF65-F5344CB8AC3E}">
        <p14:creationId xmlns:p14="http://schemas.microsoft.com/office/powerpoint/2010/main" val="2394239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82</a:t>
            </a:fld>
            <a:endParaRPr lang="en-US"/>
          </a:p>
        </p:txBody>
      </p:sp>
    </p:spTree>
    <p:extLst>
      <p:ext uri="{BB962C8B-B14F-4D97-AF65-F5344CB8AC3E}">
        <p14:creationId xmlns:p14="http://schemas.microsoft.com/office/powerpoint/2010/main" val="1783640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83</a:t>
            </a:fld>
            <a:endParaRPr lang="en-US"/>
          </a:p>
        </p:txBody>
      </p:sp>
    </p:spTree>
    <p:extLst>
      <p:ext uri="{BB962C8B-B14F-4D97-AF65-F5344CB8AC3E}">
        <p14:creationId xmlns:p14="http://schemas.microsoft.com/office/powerpoint/2010/main" val="379863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84</a:t>
            </a:fld>
            <a:endParaRPr lang="en-US"/>
          </a:p>
        </p:txBody>
      </p:sp>
    </p:spTree>
    <p:extLst>
      <p:ext uri="{BB962C8B-B14F-4D97-AF65-F5344CB8AC3E}">
        <p14:creationId xmlns:p14="http://schemas.microsoft.com/office/powerpoint/2010/main" val="90209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Break down by seasons for each league to see any changes in feature.</a:t>
            </a:r>
          </a:p>
          <a:p>
            <a:pPr marL="228600" indent="-228600">
              <a:buAutoNum type="arabicPeriod"/>
            </a:pPr>
            <a:r>
              <a:rPr lang="en-CA" altLang="zh-CN" dirty="0"/>
              <a:t>EPL accuracy dropped significantly, in contrast, Serie A accuracy increased a lot.</a:t>
            </a:r>
          </a:p>
          <a:p>
            <a:pPr marL="228600" indent="-228600">
              <a:buAutoNum type="arabicPeriod"/>
            </a:pPr>
            <a:r>
              <a:rPr lang="en-CA" altLang="zh-CN" dirty="0"/>
              <a:t>Number of fouls dropped consistently for all leagues except EPL.</a:t>
            </a:r>
          </a:p>
          <a:p>
            <a:pPr marL="228600" indent="-228600">
              <a:buAutoNum type="arabicPeriod"/>
            </a:pPr>
            <a:r>
              <a:rPr lang="en-CA" altLang="zh-CN" dirty="0"/>
              <a:t>Winner’s average goal fluctuated across seasons. Ligue 1 winner’s goal improved a lot.</a:t>
            </a:r>
            <a:endParaRPr lang="zh-CN" altLang="en-US" dirty="0"/>
          </a:p>
        </p:txBody>
      </p:sp>
      <p:sp>
        <p:nvSpPr>
          <p:cNvPr id="4" name="Slide Number Placeholder 3"/>
          <p:cNvSpPr>
            <a:spLocks noGrp="1"/>
          </p:cNvSpPr>
          <p:nvPr>
            <p:ph type="sldNum" sz="quarter" idx="10"/>
          </p:nvPr>
        </p:nvSpPr>
        <p:spPr/>
        <p:txBody>
          <a:bodyPr/>
          <a:lstStyle/>
          <a:p>
            <a:fld id="{BD4FD5F7-8A08-47F0-BD34-72DA7B8DDD06}" type="slidenum">
              <a:rPr lang="en-US" smtClean="0"/>
              <a:t>46</a:t>
            </a:fld>
            <a:endParaRPr lang="en-US"/>
          </a:p>
        </p:txBody>
      </p:sp>
    </p:spTree>
    <p:extLst>
      <p:ext uri="{BB962C8B-B14F-4D97-AF65-F5344CB8AC3E}">
        <p14:creationId xmlns:p14="http://schemas.microsoft.com/office/powerpoint/2010/main" val="243575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BD4FD5F7-8A08-47F0-BD34-72DA7B8DDD06}" type="slidenum">
              <a:rPr lang="en-US" smtClean="0"/>
              <a:t>47</a:t>
            </a:fld>
            <a:endParaRPr lang="en-US"/>
          </a:p>
        </p:txBody>
      </p:sp>
    </p:spTree>
    <p:extLst>
      <p:ext uri="{BB962C8B-B14F-4D97-AF65-F5344CB8AC3E}">
        <p14:creationId xmlns:p14="http://schemas.microsoft.com/office/powerpoint/2010/main" val="96566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62</a:t>
            </a:fld>
            <a:endParaRPr lang="en-US"/>
          </a:p>
        </p:txBody>
      </p:sp>
    </p:spTree>
    <p:extLst>
      <p:ext uri="{BB962C8B-B14F-4D97-AF65-F5344CB8AC3E}">
        <p14:creationId xmlns:p14="http://schemas.microsoft.com/office/powerpoint/2010/main" val="303286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63</a:t>
            </a:fld>
            <a:endParaRPr lang="en-US"/>
          </a:p>
        </p:txBody>
      </p:sp>
    </p:spTree>
    <p:extLst>
      <p:ext uri="{BB962C8B-B14F-4D97-AF65-F5344CB8AC3E}">
        <p14:creationId xmlns:p14="http://schemas.microsoft.com/office/powerpoint/2010/main" val="153231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64</a:t>
            </a:fld>
            <a:endParaRPr lang="en-US"/>
          </a:p>
        </p:txBody>
      </p:sp>
    </p:spTree>
    <p:extLst>
      <p:ext uri="{BB962C8B-B14F-4D97-AF65-F5344CB8AC3E}">
        <p14:creationId xmlns:p14="http://schemas.microsoft.com/office/powerpoint/2010/main" val="1242551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65</a:t>
            </a:fld>
            <a:endParaRPr lang="en-US"/>
          </a:p>
        </p:txBody>
      </p:sp>
    </p:spTree>
    <p:extLst>
      <p:ext uri="{BB962C8B-B14F-4D97-AF65-F5344CB8AC3E}">
        <p14:creationId xmlns:p14="http://schemas.microsoft.com/office/powerpoint/2010/main" val="76473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66</a:t>
            </a:fld>
            <a:endParaRPr lang="en-US"/>
          </a:p>
        </p:txBody>
      </p:sp>
    </p:spTree>
    <p:extLst>
      <p:ext uri="{BB962C8B-B14F-4D97-AF65-F5344CB8AC3E}">
        <p14:creationId xmlns:p14="http://schemas.microsoft.com/office/powerpoint/2010/main" val="422253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350110"/>
            <a:ext cx="5650085" cy="1527050"/>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2877160"/>
            <a:ext cx="5650085" cy="610820"/>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4574626E-3215-4C59-A1E6-8B61DF5D75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1"/>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1"/>
            <a:ext cx="8246070" cy="3512214"/>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6108200" cy="572644"/>
          </a:xfrm>
        </p:spPr>
        <p:txBody>
          <a:bodyPr>
            <a:normAutofit/>
          </a:bodyPr>
          <a:lstStyle>
            <a:lvl1pPr algn="l">
              <a:defRPr sz="3600">
                <a:solidFill>
                  <a:srgbClr val="00B05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1"/>
            <a:ext cx="6108200" cy="366376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093365" cy="61082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80" y="1641238"/>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80" y="2113635"/>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1" y="1641238"/>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2113635"/>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12/9/2018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7AA319AF-0FCC-4128-9740-8A4A650F4C8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atahub.io/sports-data/spanish-la-liga" TargetMode="External"/><Relationship Id="rId2" Type="http://schemas.openxmlformats.org/officeDocument/2006/relationships/hyperlink" Target="https://datahub.io/sports-data/english-premier-league" TargetMode="External"/><Relationship Id="rId1" Type="http://schemas.openxmlformats.org/officeDocument/2006/relationships/slideLayout" Target="../slideLayouts/slideLayout2.xml"/><Relationship Id="rId6" Type="http://schemas.openxmlformats.org/officeDocument/2006/relationships/hyperlink" Target="https://datahub.io/sports-data/french-ligue-1" TargetMode="External"/><Relationship Id="rId5" Type="http://schemas.openxmlformats.org/officeDocument/2006/relationships/hyperlink" Target="https://datahub.io/sports-data/german-bundesliga" TargetMode="External"/><Relationship Id="rId4" Type="http://schemas.openxmlformats.org/officeDocument/2006/relationships/hyperlink" Target="https://datahub.io/sports-data/italian-serie-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secareanualin/football-event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55" y="1502815"/>
            <a:ext cx="5955493" cy="1336168"/>
          </a:xfrm>
        </p:spPr>
        <p:txBody>
          <a:bodyPr>
            <a:normAutofit/>
          </a:bodyPr>
          <a:lstStyle/>
          <a:p>
            <a:r>
              <a:rPr lang="en-US" sz="2600" dirty="0">
                <a:solidFill>
                  <a:schemeClr val="accent6">
                    <a:lumMod val="50000"/>
                  </a:schemeClr>
                </a:solidFill>
              </a:rPr>
              <a:t>Exploratory Analysis</a:t>
            </a:r>
            <a:br>
              <a:rPr lang="en-US" dirty="0"/>
            </a:br>
            <a:r>
              <a:rPr lang="en-US" dirty="0"/>
              <a:t>European League Football</a:t>
            </a:r>
          </a:p>
        </p:txBody>
      </p:sp>
      <p:sp>
        <p:nvSpPr>
          <p:cNvPr id="3" name="Subtitle 2"/>
          <p:cNvSpPr>
            <a:spLocks noGrp="1"/>
          </p:cNvSpPr>
          <p:nvPr>
            <p:ph type="subTitle" idx="1"/>
          </p:nvPr>
        </p:nvSpPr>
        <p:spPr>
          <a:xfrm>
            <a:off x="7778805" y="1808225"/>
            <a:ext cx="1365194" cy="1336168"/>
          </a:xfrm>
        </p:spPr>
        <p:txBody>
          <a:bodyPr>
            <a:normAutofit/>
          </a:bodyPr>
          <a:lstStyle/>
          <a:p>
            <a:r>
              <a:rPr lang="en-US" sz="1400" dirty="0">
                <a:solidFill>
                  <a:schemeClr val="bg1"/>
                </a:solidFill>
              </a:rPr>
              <a:t>Kaustubh Saha</a:t>
            </a:r>
          </a:p>
          <a:p>
            <a:r>
              <a:rPr lang="en-US" sz="1400" dirty="0">
                <a:solidFill>
                  <a:schemeClr val="bg1"/>
                </a:solidFill>
              </a:rPr>
              <a:t>Steven Tong</a:t>
            </a:r>
          </a:p>
          <a:p>
            <a:r>
              <a:rPr lang="en-US" sz="1400" dirty="0" err="1">
                <a:solidFill>
                  <a:schemeClr val="bg1"/>
                </a:solidFill>
              </a:rPr>
              <a:t>Raka</a:t>
            </a:r>
            <a:r>
              <a:rPr lang="en-US" sz="1400" dirty="0">
                <a:solidFill>
                  <a:schemeClr val="bg1"/>
                </a:solidFill>
              </a:rPr>
              <a:t> Dhar </a:t>
            </a:r>
          </a:p>
          <a:p>
            <a:r>
              <a:rPr lang="en-US" sz="1400" dirty="0" err="1">
                <a:solidFill>
                  <a:schemeClr val="bg1"/>
                </a:solidFill>
              </a:rPr>
              <a:t>Joydip</a:t>
            </a:r>
            <a:r>
              <a:rPr lang="en-US" sz="1400" dirty="0">
                <a:solidFill>
                  <a:schemeClr val="bg1"/>
                </a:solidFill>
              </a:rPr>
              <a:t> Dutta</a:t>
            </a:r>
          </a:p>
        </p:txBody>
      </p:sp>
      <p:pic>
        <p:nvPicPr>
          <p:cNvPr id="4" name="Picture 3">
            <a:extLst>
              <a:ext uri="{FF2B5EF4-FFF2-40B4-BE49-F238E27FC236}">
                <a16:creationId xmlns:a16="http://schemas.microsoft.com/office/drawing/2014/main" id="{5CF8ADA3-E7D4-43EB-AAA8-A9C690E6EFF1}"/>
              </a:ext>
            </a:extLst>
          </p:cNvPr>
          <p:cNvPicPr>
            <a:picLocks noChangeAspect="1"/>
          </p:cNvPicPr>
          <p:nvPr/>
        </p:nvPicPr>
        <p:blipFill>
          <a:blip r:embed="rId2"/>
          <a:stretch>
            <a:fillRect/>
          </a:stretch>
        </p:blipFill>
        <p:spPr>
          <a:xfrm>
            <a:off x="6923996" y="0"/>
            <a:ext cx="2220004" cy="514338"/>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670" y="281175"/>
            <a:ext cx="8093365" cy="763525"/>
          </a:xfrm>
        </p:spPr>
        <p:txBody>
          <a:bodyPr>
            <a:normAutofit/>
          </a:bodyPr>
          <a:lstStyle/>
          <a:p>
            <a:r>
              <a:rPr lang="en-US" dirty="0"/>
              <a:t>Final data structure</a:t>
            </a:r>
          </a:p>
        </p:txBody>
      </p:sp>
      <p:sp>
        <p:nvSpPr>
          <p:cNvPr id="8" name="TextBox 7">
            <a:extLst>
              <a:ext uri="{FF2B5EF4-FFF2-40B4-BE49-F238E27FC236}">
                <a16:creationId xmlns:a16="http://schemas.microsoft.com/office/drawing/2014/main" id="{505394F3-1581-40D0-ACFA-8387E177C50B}"/>
              </a:ext>
            </a:extLst>
          </p:cNvPr>
          <p:cNvSpPr txBox="1"/>
          <p:nvPr/>
        </p:nvSpPr>
        <p:spPr>
          <a:xfrm>
            <a:off x="1484381" y="2113635"/>
            <a:ext cx="3359510" cy="2446824"/>
          </a:xfrm>
          <a:prstGeom prst="rect">
            <a:avLst/>
          </a:prstGeom>
          <a:noFill/>
        </p:spPr>
        <p:txBody>
          <a:bodyPr wrap="square" rtlCol="0">
            <a:spAutoFit/>
          </a:bodyPr>
          <a:lstStyle/>
          <a:p>
            <a:r>
              <a:rPr lang="en-CA" sz="900" dirty="0" err="1"/>
              <a:t>HomeTeam</a:t>
            </a:r>
            <a:endParaRPr lang="en-CA" sz="900" dirty="0"/>
          </a:p>
          <a:p>
            <a:r>
              <a:rPr lang="en-CA" sz="900" dirty="0" err="1"/>
              <a:t>AwayTeam</a:t>
            </a:r>
            <a:endParaRPr lang="en-CA" sz="900" dirty="0"/>
          </a:p>
          <a:p>
            <a:r>
              <a:rPr lang="en-CA" sz="900" dirty="0" err="1"/>
              <a:t>FullTime_HomeTeam_Goals</a:t>
            </a:r>
            <a:endParaRPr lang="en-CA" sz="900" dirty="0"/>
          </a:p>
          <a:p>
            <a:r>
              <a:rPr lang="en-CA" sz="900" dirty="0" err="1"/>
              <a:t>FullTime_AwayTeam_Goals</a:t>
            </a:r>
            <a:endParaRPr lang="en-CA" sz="900" dirty="0"/>
          </a:p>
          <a:p>
            <a:r>
              <a:rPr lang="en-CA" sz="900" dirty="0" err="1"/>
              <a:t>FullTime_Result</a:t>
            </a:r>
            <a:endParaRPr lang="en-CA" sz="900" dirty="0"/>
          </a:p>
          <a:p>
            <a:r>
              <a:rPr lang="en-CA" sz="900" dirty="0" err="1"/>
              <a:t>HalfTime_HomeTeam_Goals</a:t>
            </a:r>
            <a:endParaRPr lang="en-CA" sz="900" dirty="0"/>
          </a:p>
          <a:p>
            <a:r>
              <a:rPr lang="en-CA" sz="900" dirty="0" err="1"/>
              <a:t>HalfTime_AwayTeam_Goals</a:t>
            </a:r>
            <a:endParaRPr lang="en-CA" sz="900" dirty="0"/>
          </a:p>
          <a:p>
            <a:r>
              <a:rPr lang="en-CA" sz="900" dirty="0" err="1"/>
              <a:t>HalfTime_Result</a:t>
            </a:r>
            <a:endParaRPr lang="en-CA" sz="900" dirty="0"/>
          </a:p>
          <a:p>
            <a:r>
              <a:rPr lang="en-CA" sz="900" dirty="0" err="1"/>
              <a:t>HomeTeam_Shots</a:t>
            </a:r>
            <a:endParaRPr lang="en-CA" sz="900" dirty="0"/>
          </a:p>
          <a:p>
            <a:r>
              <a:rPr lang="en-CA" sz="900" dirty="0" err="1"/>
              <a:t>AwayTeam_Shots</a:t>
            </a:r>
            <a:endParaRPr lang="en-CA" sz="900" dirty="0"/>
          </a:p>
          <a:p>
            <a:r>
              <a:rPr lang="en-CA" sz="900" dirty="0" err="1"/>
              <a:t>HomeTeam_ShotsOnTarget</a:t>
            </a:r>
            <a:endParaRPr lang="en-CA" sz="900" dirty="0"/>
          </a:p>
          <a:p>
            <a:r>
              <a:rPr lang="en-CA" sz="900" dirty="0" err="1"/>
              <a:t>AwayTeam_ShotsOnTarget</a:t>
            </a:r>
            <a:endParaRPr lang="en-CA" sz="900" dirty="0"/>
          </a:p>
          <a:p>
            <a:r>
              <a:rPr lang="en-CA" sz="900" dirty="0" err="1"/>
              <a:t>HomeTeam_FoulsCommitted</a:t>
            </a:r>
            <a:endParaRPr lang="en-CA" sz="900" dirty="0"/>
          </a:p>
          <a:p>
            <a:r>
              <a:rPr lang="en-CA" sz="900" dirty="0" err="1"/>
              <a:t>AwayTeam_FoulsCommitted</a:t>
            </a:r>
            <a:endParaRPr lang="en-CA" sz="900" dirty="0"/>
          </a:p>
          <a:p>
            <a:r>
              <a:rPr lang="en-CA" sz="900" dirty="0" err="1"/>
              <a:t>HomeTeam_Corners</a:t>
            </a:r>
            <a:endParaRPr lang="en-CA" sz="900" dirty="0"/>
          </a:p>
          <a:p>
            <a:r>
              <a:rPr lang="en-CA" sz="900" dirty="0" err="1"/>
              <a:t>AwayTeam_Corners</a:t>
            </a:r>
            <a:endParaRPr lang="en-CA" sz="900" dirty="0"/>
          </a:p>
          <a:p>
            <a:endParaRPr lang="en-CA" sz="900" dirty="0"/>
          </a:p>
        </p:txBody>
      </p:sp>
      <p:sp>
        <p:nvSpPr>
          <p:cNvPr id="12" name="TextBox 11">
            <a:extLst>
              <a:ext uri="{FF2B5EF4-FFF2-40B4-BE49-F238E27FC236}">
                <a16:creationId xmlns:a16="http://schemas.microsoft.com/office/drawing/2014/main" id="{E2DEE3CE-AE14-4C4D-BB8B-4E23C4F922A3}"/>
              </a:ext>
            </a:extLst>
          </p:cNvPr>
          <p:cNvSpPr txBox="1"/>
          <p:nvPr/>
        </p:nvSpPr>
        <p:spPr>
          <a:xfrm>
            <a:off x="4877410" y="2113635"/>
            <a:ext cx="3359510" cy="2308324"/>
          </a:xfrm>
          <a:prstGeom prst="rect">
            <a:avLst/>
          </a:prstGeom>
          <a:noFill/>
        </p:spPr>
        <p:txBody>
          <a:bodyPr wrap="square" rtlCol="0">
            <a:spAutoFit/>
          </a:bodyPr>
          <a:lstStyle/>
          <a:p>
            <a:r>
              <a:rPr lang="en-CA" sz="900" dirty="0" err="1"/>
              <a:t>HomeTeam_YellowCards</a:t>
            </a:r>
            <a:endParaRPr lang="en-CA" sz="900" dirty="0"/>
          </a:p>
          <a:p>
            <a:r>
              <a:rPr lang="en-CA" sz="900" dirty="0" err="1"/>
              <a:t>AwayTeam_YellowCards</a:t>
            </a:r>
            <a:endParaRPr lang="en-CA" sz="900" dirty="0"/>
          </a:p>
          <a:p>
            <a:r>
              <a:rPr lang="en-CA" sz="900" dirty="0" err="1"/>
              <a:t>HomeTeam_RedCards</a:t>
            </a:r>
            <a:endParaRPr lang="en-CA" sz="900" dirty="0"/>
          </a:p>
          <a:p>
            <a:r>
              <a:rPr lang="en-CA" sz="900" dirty="0" err="1"/>
              <a:t>AwayTeam_RedCards</a:t>
            </a:r>
            <a:endParaRPr lang="en-CA" sz="900" dirty="0"/>
          </a:p>
          <a:p>
            <a:r>
              <a:rPr lang="en-CA" sz="900" dirty="0"/>
              <a:t>Season</a:t>
            </a:r>
          </a:p>
          <a:p>
            <a:r>
              <a:rPr lang="en-CA" sz="900" dirty="0"/>
              <a:t>League</a:t>
            </a:r>
          </a:p>
          <a:p>
            <a:r>
              <a:rPr lang="en-CA" sz="900" dirty="0"/>
              <a:t>Winner</a:t>
            </a:r>
          </a:p>
          <a:p>
            <a:r>
              <a:rPr lang="en-CA" sz="900" dirty="0"/>
              <a:t>Loser</a:t>
            </a:r>
          </a:p>
          <a:p>
            <a:r>
              <a:rPr lang="en-CA" sz="900" dirty="0" err="1"/>
              <a:t>TotalGoals</a:t>
            </a:r>
            <a:endParaRPr lang="en-CA" sz="900" dirty="0"/>
          </a:p>
          <a:p>
            <a:r>
              <a:rPr lang="en-CA" sz="900" dirty="0" err="1"/>
              <a:t>HomeTeam_TotalCards</a:t>
            </a:r>
            <a:endParaRPr lang="en-CA" sz="900" dirty="0"/>
          </a:p>
          <a:p>
            <a:r>
              <a:rPr lang="en-CA" sz="900" dirty="0" err="1"/>
              <a:t>AwayTeam_TotalCards</a:t>
            </a:r>
            <a:endParaRPr lang="en-CA" sz="900" dirty="0"/>
          </a:p>
          <a:p>
            <a:r>
              <a:rPr lang="en-CA" sz="900" dirty="0" err="1"/>
              <a:t>TotalCards</a:t>
            </a:r>
            <a:endParaRPr lang="en-CA" sz="900" dirty="0"/>
          </a:p>
          <a:p>
            <a:r>
              <a:rPr lang="en-CA" sz="900" dirty="0" err="1"/>
              <a:t>HomeTeam_ShotsOnTarget_Percent</a:t>
            </a:r>
            <a:endParaRPr lang="en-CA" sz="900" dirty="0"/>
          </a:p>
          <a:p>
            <a:r>
              <a:rPr lang="en-CA" sz="900" dirty="0" err="1"/>
              <a:t>AwayTeam_ShotsOnTarget_Percent</a:t>
            </a:r>
            <a:endParaRPr lang="en-CA" sz="900" dirty="0"/>
          </a:p>
          <a:p>
            <a:r>
              <a:rPr lang="en-CA" sz="900" dirty="0" err="1"/>
              <a:t>HomeTeam_GoalSaves</a:t>
            </a:r>
            <a:endParaRPr lang="en-CA" sz="900" dirty="0"/>
          </a:p>
          <a:p>
            <a:r>
              <a:rPr lang="en-CA" sz="900" dirty="0" err="1"/>
              <a:t>AwayTeam_GoalSaves</a:t>
            </a:r>
            <a:endParaRPr lang="en-CA" sz="900" dirty="0"/>
          </a:p>
        </p:txBody>
      </p:sp>
    </p:spTree>
    <p:extLst>
      <p:ext uri="{BB962C8B-B14F-4D97-AF65-F5344CB8AC3E}">
        <p14:creationId xmlns:p14="http://schemas.microsoft.com/office/powerpoint/2010/main" val="1446934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9150" y="281175"/>
            <a:ext cx="8093365" cy="610820"/>
          </a:xfrm>
        </p:spPr>
        <p:txBody>
          <a:bodyPr>
            <a:normAutofit fontScale="90000"/>
          </a:bodyPr>
          <a:lstStyle/>
          <a:p>
            <a:r>
              <a:rPr lang="en-CA" dirty="0"/>
              <a:t>Total number of matches by League</a:t>
            </a:r>
          </a:p>
        </p:txBody>
      </p:sp>
      <p:pic>
        <p:nvPicPr>
          <p:cNvPr id="3074" name="Picture 2">
            <a:extLst>
              <a:ext uri="{FF2B5EF4-FFF2-40B4-BE49-F238E27FC236}">
                <a16:creationId xmlns:a16="http://schemas.microsoft.com/office/drawing/2014/main" id="{96F267EA-078C-4B65-9028-3F2FE8BBE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72" y="1502815"/>
            <a:ext cx="3970330" cy="2581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22BBBA4-6C95-42E2-94CF-043BA571F5F5}"/>
              </a:ext>
            </a:extLst>
          </p:cNvPr>
          <p:cNvSpPr/>
          <p:nvPr/>
        </p:nvSpPr>
        <p:spPr>
          <a:xfrm>
            <a:off x="448966" y="4124118"/>
            <a:ext cx="8704184" cy="829138"/>
          </a:xfrm>
          <a:prstGeom prst="rect">
            <a:avLst/>
          </a:prstGeom>
        </p:spPr>
        <p:txBody>
          <a:bodyPr wrap="square">
            <a:spAutoFit/>
          </a:bodyPr>
          <a:lstStyle/>
          <a:p>
            <a:pPr algn="just">
              <a:lnSpc>
                <a:spcPct val="80000"/>
              </a:lnSpc>
              <a:spcBef>
                <a:spcPct val="20000"/>
              </a:spcBef>
            </a:pPr>
            <a:r>
              <a:rPr lang="en-US" sz="1400" dirty="0">
                <a:solidFill>
                  <a:srgbClr val="00B050"/>
                </a:solidFill>
              </a:rPr>
              <a:t>Lets have a look at the number of matches per season per league. If its not uniform, then we might need to adjust the aggregate data accordingly before comparing (We'll ignore the current season as not every league starts at the same time) </a:t>
            </a:r>
          </a:p>
          <a:p>
            <a:pPr algn="just">
              <a:lnSpc>
                <a:spcPct val="80000"/>
              </a:lnSpc>
              <a:spcBef>
                <a:spcPct val="20000"/>
              </a:spcBef>
            </a:pPr>
            <a:r>
              <a:rPr lang="en-US" sz="1400" dirty="0">
                <a:solidFill>
                  <a:srgbClr val="00B050"/>
                </a:solidFill>
              </a:rPr>
              <a:t>Clearly Bundesliga has lesser number of matches as compared to other leagues.</a:t>
            </a:r>
            <a:endParaRPr lang="en-CA" sz="1400" dirty="0">
              <a:solidFill>
                <a:srgbClr val="00B050"/>
              </a:solidFill>
            </a:endParaRPr>
          </a:p>
        </p:txBody>
      </p:sp>
      <p:graphicFrame>
        <p:nvGraphicFramePr>
          <p:cNvPr id="6" name="Diagram 5">
            <a:extLst>
              <a:ext uri="{FF2B5EF4-FFF2-40B4-BE49-F238E27FC236}">
                <a16:creationId xmlns:a16="http://schemas.microsoft.com/office/drawing/2014/main" id="{6CD416CA-DB82-4129-8205-19D01F3767CE}"/>
              </a:ext>
            </a:extLst>
          </p:cNvPr>
          <p:cNvGraphicFramePr/>
          <p:nvPr>
            <p:extLst>
              <p:ext uri="{D42A27DB-BD31-4B8C-83A1-F6EECF244321}">
                <p14:modId xmlns:p14="http://schemas.microsoft.com/office/powerpoint/2010/main" val="1156113461"/>
              </p:ext>
            </p:extLst>
          </p:nvPr>
        </p:nvGraphicFramePr>
        <p:xfrm>
          <a:off x="4877410" y="1350110"/>
          <a:ext cx="3353410" cy="2616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583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p:txBody>
          <a:bodyPr>
            <a:normAutofit fontScale="90000"/>
          </a:bodyPr>
          <a:lstStyle/>
          <a:p>
            <a:r>
              <a:rPr lang="en-CA" dirty="0"/>
              <a:t>Team and number of matches</a:t>
            </a:r>
          </a:p>
        </p:txBody>
      </p:sp>
      <p:pic>
        <p:nvPicPr>
          <p:cNvPr id="3074" name="Picture 2">
            <a:extLst>
              <a:ext uri="{FF2B5EF4-FFF2-40B4-BE49-F238E27FC236}">
                <a16:creationId xmlns:a16="http://schemas.microsoft.com/office/drawing/2014/main" id="{D2E65241-53AD-4F10-A4EA-A2DFE3C53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9271"/>
            <a:ext cx="4152470" cy="38429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2B7957-CF6C-4BF3-AE48-DFCD53F6C0F6}"/>
              </a:ext>
            </a:extLst>
          </p:cNvPr>
          <p:cNvSpPr txBox="1"/>
          <p:nvPr/>
        </p:nvSpPr>
        <p:spPr>
          <a:xfrm>
            <a:off x="4419295" y="2266340"/>
            <a:ext cx="3128470" cy="1600438"/>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For a particular league, the number of matches per season has remained consistent over the years.</a:t>
            </a:r>
          </a:p>
          <a:p>
            <a:pPr marL="285750" indent="-285750">
              <a:buFont typeface="Wingdings" panose="05000000000000000000" pitchFamily="2" charset="2"/>
              <a:buChar char="ü"/>
            </a:pPr>
            <a:r>
              <a:rPr lang="en-US" sz="1400" dirty="0">
                <a:solidFill>
                  <a:srgbClr val="008000"/>
                </a:solidFill>
              </a:rPr>
              <a:t>However when we compare other league aggregate data with Bundesliga, the data might need some adjustment.</a:t>
            </a:r>
            <a:endParaRPr lang="en-CA" sz="1400" dirty="0">
              <a:solidFill>
                <a:srgbClr val="008000"/>
              </a:solidFill>
            </a:endParaRPr>
          </a:p>
        </p:txBody>
      </p:sp>
    </p:spTree>
    <p:extLst>
      <p:ext uri="{BB962C8B-B14F-4D97-AF65-F5344CB8AC3E}">
        <p14:creationId xmlns:p14="http://schemas.microsoft.com/office/powerpoint/2010/main" val="2102619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9150" y="281175"/>
            <a:ext cx="8093365" cy="610820"/>
          </a:xfrm>
        </p:spPr>
        <p:txBody>
          <a:bodyPr>
            <a:normAutofit fontScale="90000"/>
          </a:bodyPr>
          <a:lstStyle/>
          <a:p>
            <a:r>
              <a:rPr lang="en-CA" dirty="0" err="1"/>
              <a:t>BundesLiga</a:t>
            </a:r>
            <a:r>
              <a:rPr lang="en-CA" dirty="0"/>
              <a:t> data adjustment</a:t>
            </a:r>
          </a:p>
        </p:txBody>
      </p:sp>
      <p:sp>
        <p:nvSpPr>
          <p:cNvPr id="6" name="TextBox 5">
            <a:extLst>
              <a:ext uri="{FF2B5EF4-FFF2-40B4-BE49-F238E27FC236}">
                <a16:creationId xmlns:a16="http://schemas.microsoft.com/office/drawing/2014/main" id="{A3AF2082-0CC5-449D-9B8E-2385FDBF29D0}"/>
              </a:ext>
            </a:extLst>
          </p:cNvPr>
          <p:cNvSpPr txBox="1"/>
          <p:nvPr/>
        </p:nvSpPr>
        <p:spPr>
          <a:xfrm>
            <a:off x="143554" y="1960930"/>
            <a:ext cx="8246071" cy="1908215"/>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008000"/>
                </a:solidFill>
              </a:rPr>
              <a:t>Bundesliga has 18 teams and 306 games (34 games for each team) per season whereas other leagues have 20 teams and 380 games a season (38 games for each team)</a:t>
            </a:r>
          </a:p>
          <a:p>
            <a:pPr marL="285750" indent="-285750">
              <a:buFont typeface="Wingdings" panose="05000000000000000000" pitchFamily="2" charset="2"/>
              <a:buChar char="ü"/>
            </a:pPr>
            <a:r>
              <a:rPr lang="en-US" dirty="0">
                <a:solidFill>
                  <a:srgbClr val="008000"/>
                </a:solidFill>
              </a:rPr>
              <a:t>Bundesliga has been scaled up accordingly in order to do a fair comparison wherever aggregate was compared across leagues</a:t>
            </a:r>
          </a:p>
          <a:p>
            <a:pPr lvl="2"/>
            <a:r>
              <a:rPr lang="en-CA" sz="1400" dirty="0">
                <a:solidFill>
                  <a:srgbClr val="008000"/>
                </a:solidFill>
              </a:rPr>
              <a:t>BUNDESLIGA_TEAM_SCALEUP = 38/34</a:t>
            </a:r>
          </a:p>
          <a:p>
            <a:pPr lvl="2"/>
            <a:r>
              <a:rPr lang="en-CA" sz="1400" dirty="0">
                <a:solidFill>
                  <a:srgbClr val="008000"/>
                </a:solidFill>
              </a:rPr>
              <a:t>BUNDESLIGA_SEASON_SCALEUP = 380/306</a:t>
            </a:r>
          </a:p>
        </p:txBody>
      </p:sp>
    </p:spTree>
    <p:extLst>
      <p:ext uri="{BB962C8B-B14F-4D97-AF65-F5344CB8AC3E}">
        <p14:creationId xmlns:p14="http://schemas.microsoft.com/office/powerpoint/2010/main" val="3216247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p:txBody>
          <a:bodyPr>
            <a:normAutofit fontScale="90000"/>
          </a:bodyPr>
          <a:lstStyle/>
          <a:p>
            <a:r>
              <a:rPr lang="en-CA" dirty="0"/>
              <a:t>Feature analysis – </a:t>
            </a:r>
            <a:br>
              <a:rPr lang="en-CA" dirty="0"/>
            </a:br>
            <a:r>
              <a:rPr lang="en-CA" dirty="0"/>
              <a:t>Team and number of matches</a:t>
            </a:r>
          </a:p>
        </p:txBody>
      </p:sp>
      <p:sp>
        <p:nvSpPr>
          <p:cNvPr id="3" name="Rectangle 2">
            <a:extLst>
              <a:ext uri="{FF2B5EF4-FFF2-40B4-BE49-F238E27FC236}">
                <a16:creationId xmlns:a16="http://schemas.microsoft.com/office/drawing/2014/main" id="{A0623C29-CF71-4ABF-A325-835FFDACD88D}"/>
              </a:ext>
            </a:extLst>
          </p:cNvPr>
          <p:cNvSpPr/>
          <p:nvPr/>
        </p:nvSpPr>
        <p:spPr>
          <a:xfrm>
            <a:off x="296259" y="4098800"/>
            <a:ext cx="8704185" cy="923330"/>
          </a:xfrm>
          <a:prstGeom prst="rect">
            <a:avLst/>
          </a:prstGeom>
        </p:spPr>
        <p:txBody>
          <a:bodyPr wrap="square">
            <a:spAutoFit/>
          </a:bodyPr>
          <a:lstStyle/>
          <a:p>
            <a:r>
              <a:rPr lang="en-US" dirty="0">
                <a:solidFill>
                  <a:srgbClr val="008000"/>
                </a:solidFill>
                <a:latin typeface="Helvetica Neue"/>
              </a:rPr>
              <a:t>The difference between the two numbers indicates that there were occasions where teams were relegated to lower tier league or top teams from lower tier leagues were promoted</a:t>
            </a:r>
            <a:endParaRPr lang="en-CA" dirty="0">
              <a:solidFill>
                <a:srgbClr val="008000"/>
              </a:solidFill>
            </a:endParaRPr>
          </a:p>
        </p:txBody>
      </p:sp>
      <p:pic>
        <p:nvPicPr>
          <p:cNvPr id="4098" name="Picture 2">
            <a:extLst>
              <a:ext uri="{FF2B5EF4-FFF2-40B4-BE49-F238E27FC236}">
                <a16:creationId xmlns:a16="http://schemas.microsoft.com/office/drawing/2014/main" id="{6B62F7C3-1295-448C-B9C4-E8E7C8B94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85" y="1462226"/>
            <a:ext cx="6634656" cy="2636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85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p:txBody>
          <a:bodyPr>
            <a:normAutofit fontScale="90000"/>
          </a:bodyPr>
          <a:lstStyle/>
          <a:p>
            <a:r>
              <a:rPr lang="en-CA" dirty="0"/>
              <a:t>Feature analysis – </a:t>
            </a:r>
            <a:br>
              <a:rPr lang="en-CA" dirty="0"/>
            </a:br>
            <a:r>
              <a:rPr lang="en-CA" dirty="0"/>
              <a:t>Relegation</a:t>
            </a:r>
            <a:endParaRPr lang="en-CA" sz="2200" dirty="0"/>
          </a:p>
        </p:txBody>
      </p:sp>
      <p:pic>
        <p:nvPicPr>
          <p:cNvPr id="5122" name="Picture 2">
            <a:extLst>
              <a:ext uri="{FF2B5EF4-FFF2-40B4-BE49-F238E27FC236}">
                <a16:creationId xmlns:a16="http://schemas.microsoft.com/office/drawing/2014/main" id="{72AEA588-C0A6-4DC1-BA27-92AF7C0244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190" y="1509123"/>
            <a:ext cx="2784380" cy="12153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E7E8FEC-E2F8-4CE5-9A4C-5BD5049AFF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8730" y="2571750"/>
            <a:ext cx="2859213" cy="11859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3D725B4-89BF-442D-A16B-4C99633732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735" y="3886823"/>
            <a:ext cx="2753835" cy="110631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647309E-0898-4ED3-8C3F-432ED8FE4E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4428" y="1509123"/>
            <a:ext cx="2859213" cy="113313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E76A516-CFA5-425D-82B2-1648EEAAD0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9754" y="3886823"/>
            <a:ext cx="2863887" cy="129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541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p:txBody>
          <a:bodyPr>
            <a:normAutofit fontScale="90000"/>
          </a:bodyPr>
          <a:lstStyle/>
          <a:p>
            <a:r>
              <a:rPr lang="en-CA" dirty="0"/>
              <a:t>Feature analysis – </a:t>
            </a:r>
            <a:br>
              <a:rPr lang="en-CA" dirty="0"/>
            </a:br>
            <a:r>
              <a:rPr lang="en-CA" dirty="0"/>
              <a:t>Goals</a:t>
            </a:r>
            <a:endParaRPr lang="en-CA" sz="2200" dirty="0"/>
          </a:p>
        </p:txBody>
      </p:sp>
      <p:sp>
        <p:nvSpPr>
          <p:cNvPr id="4" name="TextBox 3">
            <a:extLst>
              <a:ext uri="{FF2B5EF4-FFF2-40B4-BE49-F238E27FC236}">
                <a16:creationId xmlns:a16="http://schemas.microsoft.com/office/drawing/2014/main" id="{D48ED02A-FDA6-49C7-BEDF-9709142E9018}"/>
              </a:ext>
            </a:extLst>
          </p:cNvPr>
          <p:cNvSpPr txBox="1"/>
          <p:nvPr/>
        </p:nvSpPr>
        <p:spPr>
          <a:xfrm>
            <a:off x="-9150" y="3257597"/>
            <a:ext cx="5849736"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The mean value for home goals is higher than that of away goals. So there might be some home advantage.</a:t>
            </a:r>
            <a:endParaRPr lang="en-CA" sz="1400" dirty="0">
              <a:solidFill>
                <a:srgbClr val="008000"/>
              </a:solidFill>
            </a:endParaRPr>
          </a:p>
        </p:txBody>
      </p:sp>
      <p:sp>
        <p:nvSpPr>
          <p:cNvPr id="7" name="TextBox 6">
            <a:extLst>
              <a:ext uri="{FF2B5EF4-FFF2-40B4-BE49-F238E27FC236}">
                <a16:creationId xmlns:a16="http://schemas.microsoft.com/office/drawing/2014/main" id="{653D5F46-F1BE-4902-A47D-5ECB27B1B622}"/>
              </a:ext>
            </a:extLst>
          </p:cNvPr>
          <p:cNvSpPr txBox="1"/>
          <p:nvPr/>
        </p:nvSpPr>
        <p:spPr>
          <a:xfrm>
            <a:off x="6024680" y="3240112"/>
            <a:ext cx="3128470" cy="954107"/>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Total number of goals vary between 1 and 4. It's quite rare to see more than 6 goals in a match in any league</a:t>
            </a:r>
            <a:endParaRPr lang="en-CA" sz="1400" dirty="0">
              <a:solidFill>
                <a:srgbClr val="008000"/>
              </a:solidFill>
            </a:endParaRPr>
          </a:p>
        </p:txBody>
      </p:sp>
      <p:pic>
        <p:nvPicPr>
          <p:cNvPr id="6146" name="Picture 2">
            <a:extLst>
              <a:ext uri="{FF2B5EF4-FFF2-40B4-BE49-F238E27FC236}">
                <a16:creationId xmlns:a16="http://schemas.microsoft.com/office/drawing/2014/main" id="{1415CB85-8AD4-4128-845A-E331926C75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11" y="1934293"/>
            <a:ext cx="2325133" cy="126041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E3343C4-1E8E-4F6F-9FF5-EE500FE254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985" y="1951092"/>
            <a:ext cx="3289859" cy="130312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66BB57E-088A-4850-84C0-A3350A20B7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280" y="1951092"/>
            <a:ext cx="2736608" cy="115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731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610820"/>
          </a:xfrm>
        </p:spPr>
        <p:txBody>
          <a:bodyPr>
            <a:normAutofit fontScale="90000"/>
          </a:bodyPr>
          <a:lstStyle/>
          <a:p>
            <a:r>
              <a:rPr lang="en-CA" dirty="0"/>
              <a:t>Feature analysis – </a:t>
            </a:r>
            <a:br>
              <a:rPr lang="en-CA" dirty="0"/>
            </a:br>
            <a:r>
              <a:rPr lang="en-CA" dirty="0"/>
              <a:t>Top teams and Goals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071456" y="2266340"/>
            <a:ext cx="3128470" cy="1169551"/>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These two lists have a lot of teams in common. This indicates that good teams usually do well at home as well as away (However they score better at home than at away).</a:t>
            </a:r>
            <a:endParaRPr lang="en-CA" sz="1400" dirty="0">
              <a:solidFill>
                <a:srgbClr val="008000"/>
              </a:solidFill>
            </a:endParaRPr>
          </a:p>
        </p:txBody>
      </p:sp>
      <p:pic>
        <p:nvPicPr>
          <p:cNvPr id="7170" name="Picture 2">
            <a:extLst>
              <a:ext uri="{FF2B5EF4-FFF2-40B4-BE49-F238E27FC236}">
                <a16:creationId xmlns:a16="http://schemas.microsoft.com/office/drawing/2014/main" id="{E8BD0BBE-B65C-4475-8C04-BF3D7F580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60" y="1808225"/>
            <a:ext cx="4100145" cy="302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343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610820"/>
          </a:xfrm>
        </p:spPr>
        <p:txBody>
          <a:bodyPr>
            <a:normAutofit fontScale="90000"/>
          </a:bodyPr>
          <a:lstStyle/>
          <a:p>
            <a:r>
              <a:rPr lang="en-CA" dirty="0"/>
              <a:t>Feature analysis – </a:t>
            </a:r>
            <a:br>
              <a:rPr lang="en-CA" dirty="0"/>
            </a:br>
            <a:r>
              <a:rPr lang="en-CA" dirty="0"/>
              <a:t>Over the year performance</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071456" y="2266340"/>
            <a:ext cx="3128470" cy="73866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Over 10 years, away team have marginally improved from 1.12 goals to 1.22 goals per match.</a:t>
            </a:r>
            <a:endParaRPr lang="en-CA" sz="1400" dirty="0">
              <a:solidFill>
                <a:srgbClr val="008000"/>
              </a:solidFill>
            </a:endParaRPr>
          </a:p>
        </p:txBody>
      </p:sp>
      <p:pic>
        <p:nvPicPr>
          <p:cNvPr id="8194" name="Picture 2">
            <a:extLst>
              <a:ext uri="{FF2B5EF4-FFF2-40B4-BE49-F238E27FC236}">
                <a16:creationId xmlns:a16="http://schemas.microsoft.com/office/drawing/2014/main" id="{09AA7F91-6DD5-4BE9-BA96-CF855D959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93" y="1960930"/>
            <a:ext cx="4569575" cy="180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402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Total goals for all seasons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071456" y="2266340"/>
            <a:ext cx="3128470" cy="954107"/>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Ligue One produces less goals as compared to other leagues. Post adjustment, Bundesliga produces more goals than any other leagues.</a:t>
            </a:r>
            <a:endParaRPr lang="en-CA" sz="1400" dirty="0">
              <a:solidFill>
                <a:srgbClr val="008000"/>
              </a:solidFill>
            </a:endParaRPr>
          </a:p>
        </p:txBody>
      </p:sp>
      <p:pic>
        <p:nvPicPr>
          <p:cNvPr id="10242" name="Picture 2">
            <a:extLst>
              <a:ext uri="{FF2B5EF4-FFF2-40B4-BE49-F238E27FC236}">
                <a16:creationId xmlns:a16="http://schemas.microsoft.com/office/drawing/2014/main" id="{9768F9D4-779D-475B-8590-09EDE582F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42" y="1429520"/>
            <a:ext cx="3969603" cy="371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72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4" y="281175"/>
            <a:ext cx="6566316" cy="763525"/>
          </a:xfrm>
        </p:spPr>
        <p:txBody>
          <a:bodyPr>
            <a:normAutofit/>
          </a:bodyPr>
          <a:lstStyle/>
          <a:p>
            <a:pPr algn="l"/>
            <a:r>
              <a:rPr lang="en-US" dirty="0">
                <a:effectLst/>
              </a:rPr>
              <a:t>Speakers</a:t>
            </a:r>
          </a:p>
        </p:txBody>
      </p:sp>
      <p:sp>
        <p:nvSpPr>
          <p:cNvPr id="5" name="Content Placeholder 4"/>
          <p:cNvSpPr>
            <a:spLocks noGrp="1"/>
          </p:cNvSpPr>
          <p:nvPr>
            <p:ph idx="1"/>
          </p:nvPr>
        </p:nvSpPr>
        <p:spPr>
          <a:xfrm>
            <a:off x="448965" y="1044700"/>
            <a:ext cx="6566315" cy="1832460"/>
          </a:xfrm>
        </p:spPr>
        <p:txBody>
          <a:bodyPr>
            <a:normAutofit/>
          </a:bodyPr>
          <a:lstStyle/>
          <a:p>
            <a:r>
              <a:rPr lang="en-US" sz="2000" dirty="0">
                <a:solidFill>
                  <a:srgbClr val="008000"/>
                </a:solidFill>
              </a:rPr>
              <a:t>Data source, structure and cleanup- </a:t>
            </a:r>
            <a:r>
              <a:rPr lang="en-US" sz="2000" dirty="0" err="1">
                <a:solidFill>
                  <a:srgbClr val="0070C0"/>
                </a:solidFill>
              </a:rPr>
              <a:t>Raka</a:t>
            </a:r>
            <a:endParaRPr lang="en-US" sz="2000" dirty="0">
              <a:solidFill>
                <a:srgbClr val="0070C0"/>
              </a:solidFill>
            </a:endParaRPr>
          </a:p>
          <a:p>
            <a:r>
              <a:rPr lang="en-US" sz="2000" dirty="0">
                <a:solidFill>
                  <a:srgbClr val="008000"/>
                </a:solidFill>
              </a:rPr>
              <a:t>Feature analysis- </a:t>
            </a:r>
            <a:r>
              <a:rPr lang="en-US" sz="2000" dirty="0">
                <a:solidFill>
                  <a:srgbClr val="0070C0"/>
                </a:solidFill>
              </a:rPr>
              <a:t>Joydip</a:t>
            </a:r>
          </a:p>
          <a:p>
            <a:r>
              <a:rPr lang="en-US" sz="2000" dirty="0">
                <a:solidFill>
                  <a:srgbClr val="008000"/>
                </a:solidFill>
              </a:rPr>
              <a:t>Factors and impact- </a:t>
            </a:r>
            <a:r>
              <a:rPr lang="en-US" sz="2000" dirty="0">
                <a:solidFill>
                  <a:srgbClr val="0070C0"/>
                </a:solidFill>
              </a:rPr>
              <a:t>Steven</a:t>
            </a:r>
          </a:p>
          <a:p>
            <a:r>
              <a:rPr lang="en-US" sz="2000" dirty="0">
                <a:solidFill>
                  <a:srgbClr val="008000"/>
                </a:solidFill>
              </a:rPr>
              <a:t>Event Data analysis- </a:t>
            </a:r>
            <a:r>
              <a:rPr lang="en-US" sz="2000" dirty="0">
                <a:solidFill>
                  <a:srgbClr val="0070C0"/>
                </a:solidFill>
              </a:rPr>
              <a:t>Kaustubh</a:t>
            </a:r>
            <a:br>
              <a:rPr lang="en-US" sz="2000" dirty="0">
                <a:solidFill>
                  <a:srgbClr val="0070C0"/>
                </a:solidFill>
              </a:rPr>
            </a:br>
            <a:endParaRPr lang="en-US" sz="2000" dirty="0">
              <a:solidFill>
                <a:srgbClr val="0070C0"/>
              </a:solidFill>
            </a:endParaRPr>
          </a:p>
        </p:txBody>
      </p:sp>
    </p:spTree>
    <p:extLst>
      <p:ext uri="{BB962C8B-B14F-4D97-AF65-F5344CB8AC3E}">
        <p14:creationId xmlns:p14="http://schemas.microsoft.com/office/powerpoint/2010/main" val="3200093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Season wise goals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071456" y="2266340"/>
            <a:ext cx="3128470" cy="1169551"/>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From 2010-11 to 2013-14, number of goals increased each season but stopped growing after 2013-14 season (except for a spike in 2016-17)</a:t>
            </a:r>
            <a:endParaRPr lang="en-CA" sz="1400" dirty="0">
              <a:solidFill>
                <a:srgbClr val="008000"/>
              </a:solidFill>
            </a:endParaRPr>
          </a:p>
        </p:txBody>
      </p:sp>
      <p:pic>
        <p:nvPicPr>
          <p:cNvPr id="9218" name="Picture 2">
            <a:extLst>
              <a:ext uri="{FF2B5EF4-FFF2-40B4-BE49-F238E27FC236}">
                <a16:creationId xmlns:a16="http://schemas.microsoft.com/office/drawing/2014/main" id="{4BB103E7-BC2E-4960-B2BD-E452972D6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1" y="1476457"/>
            <a:ext cx="3721588" cy="3487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528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Half time result</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071456" y="2266340"/>
            <a:ext cx="3128470"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Home team has advantage right from the beginning.</a:t>
            </a:r>
            <a:endParaRPr lang="en-CA" sz="1400" dirty="0">
              <a:solidFill>
                <a:srgbClr val="008000"/>
              </a:solidFill>
            </a:endParaRPr>
          </a:p>
        </p:txBody>
      </p:sp>
      <p:pic>
        <p:nvPicPr>
          <p:cNvPr id="16388" name="Picture 4">
            <a:extLst>
              <a:ext uri="{FF2B5EF4-FFF2-40B4-BE49-F238E27FC236}">
                <a16:creationId xmlns:a16="http://schemas.microsoft.com/office/drawing/2014/main" id="{A2110888-5471-41CB-ACE4-5D742EC95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40" y="1808225"/>
            <a:ext cx="28289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54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Full time result</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071456" y="2266340"/>
            <a:ext cx="3128470" cy="73866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Home team advantage fell marginally but still overall result favors home team</a:t>
            </a:r>
            <a:endParaRPr lang="en-CA" sz="1400" dirty="0">
              <a:solidFill>
                <a:srgbClr val="008000"/>
              </a:solidFill>
            </a:endParaRPr>
          </a:p>
        </p:txBody>
      </p:sp>
      <p:pic>
        <p:nvPicPr>
          <p:cNvPr id="10242" name="Picture 2">
            <a:extLst>
              <a:ext uri="{FF2B5EF4-FFF2-40B4-BE49-F238E27FC236}">
                <a16:creationId xmlns:a16="http://schemas.microsoft.com/office/drawing/2014/main" id="{D89B789D-F770-4974-A3E3-24BEE1FFF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75" y="1808225"/>
            <a:ext cx="30575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875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Result variation across leagues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071456" y="2266340"/>
            <a:ext cx="3128470" cy="1384995"/>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Home team wins more than 40% of matches in every league.</a:t>
            </a:r>
          </a:p>
          <a:p>
            <a:pPr marL="285750" indent="-285750">
              <a:buFont typeface="Wingdings" panose="05000000000000000000" pitchFamily="2" charset="2"/>
              <a:buChar char="ü"/>
            </a:pPr>
            <a:r>
              <a:rPr lang="en-US" sz="1400" dirty="0">
                <a:solidFill>
                  <a:srgbClr val="008000"/>
                </a:solidFill>
              </a:rPr>
              <a:t>Home advantage seems to be more prevalent in La Liga.</a:t>
            </a:r>
          </a:p>
          <a:p>
            <a:pPr marL="285750" indent="-285750">
              <a:buFont typeface="Wingdings" panose="05000000000000000000" pitchFamily="2" charset="2"/>
              <a:buChar char="ü"/>
            </a:pPr>
            <a:r>
              <a:rPr lang="en-US" sz="1400" dirty="0">
                <a:solidFill>
                  <a:srgbClr val="008000"/>
                </a:solidFill>
              </a:rPr>
              <a:t>Ligue1 produces more draws than other leagues.</a:t>
            </a:r>
            <a:endParaRPr lang="en-CA" sz="1400" dirty="0">
              <a:solidFill>
                <a:srgbClr val="008000"/>
              </a:solidFill>
            </a:endParaRPr>
          </a:p>
        </p:txBody>
      </p:sp>
      <p:pic>
        <p:nvPicPr>
          <p:cNvPr id="11266" name="Picture 2">
            <a:extLst>
              <a:ext uri="{FF2B5EF4-FFF2-40B4-BE49-F238E27FC236}">
                <a16:creationId xmlns:a16="http://schemas.microsoft.com/office/drawing/2014/main" id="{0AA28344-5995-4A4C-8539-2C1115067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60" y="1808225"/>
            <a:ext cx="348615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245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Result variation across seasons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071456" y="2266340"/>
            <a:ext cx="3128470" cy="1169551"/>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No significant change.</a:t>
            </a:r>
          </a:p>
          <a:p>
            <a:pPr marL="285750" indent="-285750">
              <a:buFont typeface="Wingdings" panose="05000000000000000000" pitchFamily="2" charset="2"/>
              <a:buChar char="ü"/>
            </a:pPr>
            <a:r>
              <a:rPr lang="en-US" sz="1400" dirty="0">
                <a:solidFill>
                  <a:srgbClr val="008000"/>
                </a:solidFill>
              </a:rPr>
              <a:t>Home advantage seen across all seasons.</a:t>
            </a:r>
          </a:p>
          <a:p>
            <a:pPr marL="285750" indent="-285750">
              <a:buFont typeface="Wingdings" panose="05000000000000000000" pitchFamily="2" charset="2"/>
              <a:buChar char="ü"/>
            </a:pPr>
            <a:r>
              <a:rPr lang="en-US" sz="1400" dirty="0">
                <a:solidFill>
                  <a:srgbClr val="008000"/>
                </a:solidFill>
              </a:rPr>
              <a:t>Away teams’ performance improved marginally.</a:t>
            </a:r>
            <a:endParaRPr lang="en-CA" sz="1400" dirty="0">
              <a:solidFill>
                <a:srgbClr val="008000"/>
              </a:solidFill>
            </a:endParaRPr>
          </a:p>
        </p:txBody>
      </p:sp>
      <p:pic>
        <p:nvPicPr>
          <p:cNvPr id="12290" name="Picture 2">
            <a:extLst>
              <a:ext uri="{FF2B5EF4-FFF2-40B4-BE49-F238E27FC236}">
                <a16:creationId xmlns:a16="http://schemas.microsoft.com/office/drawing/2014/main" id="{F4550B7B-7EC9-4520-A916-DACF199AE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65" y="1808225"/>
            <a:ext cx="34861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773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Half time goals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071456" y="2266340"/>
            <a:ext cx="3128470" cy="73866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Home team dominates from the beginning of the match</a:t>
            </a:r>
          </a:p>
          <a:p>
            <a:pPr marL="285750" indent="-285750">
              <a:buFont typeface="Wingdings" panose="05000000000000000000" pitchFamily="2" charset="2"/>
              <a:buChar char="ü"/>
            </a:pPr>
            <a:r>
              <a:rPr lang="en-US" sz="1400" dirty="0">
                <a:solidFill>
                  <a:srgbClr val="008000"/>
                </a:solidFill>
              </a:rPr>
              <a:t>Home advantage is clear here</a:t>
            </a:r>
            <a:endParaRPr lang="en-CA" sz="1400" dirty="0">
              <a:solidFill>
                <a:srgbClr val="008000"/>
              </a:solidFill>
            </a:endParaRPr>
          </a:p>
        </p:txBody>
      </p:sp>
      <p:pic>
        <p:nvPicPr>
          <p:cNvPr id="13314" name="Picture 2">
            <a:extLst>
              <a:ext uri="{FF2B5EF4-FFF2-40B4-BE49-F238E27FC236}">
                <a16:creationId xmlns:a16="http://schemas.microsoft.com/office/drawing/2014/main" id="{DB232A89-CA0C-42D3-BE21-7D1B4E2B1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0" y="2113635"/>
            <a:ext cx="5060330" cy="2004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612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Full time vs Half time goals by League</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488230" y="2419045"/>
            <a:ext cx="3128470" cy="1384995"/>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For both Home teams and Away teams, half time goals is significantly less than full time goals.</a:t>
            </a:r>
          </a:p>
          <a:p>
            <a:pPr marL="285750" indent="-285750">
              <a:buFont typeface="Wingdings" panose="05000000000000000000" pitchFamily="2" charset="2"/>
              <a:buChar char="ü"/>
            </a:pPr>
            <a:r>
              <a:rPr lang="en-US" sz="1400" dirty="0">
                <a:solidFill>
                  <a:srgbClr val="008000"/>
                </a:solidFill>
              </a:rPr>
              <a:t>Both Home and Away teams aggressive during the second half of the match</a:t>
            </a:r>
            <a:endParaRPr lang="en-CA" sz="1400" dirty="0">
              <a:solidFill>
                <a:srgbClr val="008000"/>
              </a:solidFill>
            </a:endParaRPr>
          </a:p>
        </p:txBody>
      </p:sp>
      <p:pic>
        <p:nvPicPr>
          <p:cNvPr id="14338" name="Picture 2">
            <a:extLst>
              <a:ext uri="{FF2B5EF4-FFF2-40B4-BE49-F238E27FC236}">
                <a16:creationId xmlns:a16="http://schemas.microsoft.com/office/drawing/2014/main" id="{35D0130D-4309-4661-A522-7E231D873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1" y="1502815"/>
            <a:ext cx="5246258" cy="332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456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Full time vs Half time goals by Season</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488230" y="2419045"/>
            <a:ext cx="3128470" cy="1169551"/>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Over the years, both home and away teams have remained defensive during the first half of a match and became aggressive during the second half.</a:t>
            </a:r>
            <a:endParaRPr lang="en-CA" sz="1400" dirty="0">
              <a:solidFill>
                <a:srgbClr val="008000"/>
              </a:solidFill>
            </a:endParaRPr>
          </a:p>
        </p:txBody>
      </p:sp>
      <p:pic>
        <p:nvPicPr>
          <p:cNvPr id="15362" name="Picture 2">
            <a:extLst>
              <a:ext uri="{FF2B5EF4-FFF2-40B4-BE49-F238E27FC236}">
                <a16:creationId xmlns:a16="http://schemas.microsoft.com/office/drawing/2014/main" id="{B8BD5CD0-D58C-4B27-A105-2B5D30354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2815"/>
            <a:ext cx="5562660" cy="3516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72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Shots across all seasons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488230" y="2419045"/>
            <a:ext cx="3128470" cy="2677656"/>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Serie A, Bundesliga (adjusted) and EPL has max number of shots at goal per season.</a:t>
            </a:r>
          </a:p>
          <a:p>
            <a:pPr marL="285750" indent="-285750">
              <a:buFont typeface="Wingdings" panose="05000000000000000000" pitchFamily="2" charset="2"/>
              <a:buChar char="ü"/>
            </a:pPr>
            <a:r>
              <a:rPr lang="en-US" sz="1400" dirty="0">
                <a:solidFill>
                  <a:srgbClr val="008000"/>
                </a:solidFill>
              </a:rPr>
              <a:t>Interestingly, La Liga leads in number of goals per season but not at number of shots whereas it is other way round for Serie A</a:t>
            </a:r>
          </a:p>
          <a:p>
            <a:pPr marL="285750" indent="-285750">
              <a:buFont typeface="Wingdings" panose="05000000000000000000" pitchFamily="2" charset="2"/>
              <a:buChar char="ü"/>
            </a:pPr>
            <a:r>
              <a:rPr lang="en-US" sz="1400" dirty="0">
                <a:solidFill>
                  <a:srgbClr val="008000"/>
                </a:solidFill>
              </a:rPr>
              <a:t>So, we can conclude that La Liga forwards are more accurate in general as compared to Serie A forwards</a:t>
            </a:r>
          </a:p>
          <a:p>
            <a:pPr marL="285750" indent="-285750">
              <a:buFont typeface="Wingdings" panose="05000000000000000000" pitchFamily="2" charset="2"/>
              <a:buChar char="ü"/>
            </a:pPr>
            <a:endParaRPr lang="en-CA" sz="1400" dirty="0">
              <a:solidFill>
                <a:srgbClr val="008000"/>
              </a:solidFill>
            </a:endParaRPr>
          </a:p>
        </p:txBody>
      </p:sp>
      <p:pic>
        <p:nvPicPr>
          <p:cNvPr id="17410" name="Picture 2">
            <a:extLst>
              <a:ext uri="{FF2B5EF4-FFF2-40B4-BE49-F238E27FC236}">
                <a16:creationId xmlns:a16="http://schemas.microsoft.com/office/drawing/2014/main" id="{92CDE479-77F0-4B6A-800D-0466CF49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0110"/>
            <a:ext cx="4054479" cy="379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52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Attempts per goal</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488230" y="2419045"/>
            <a:ext cx="3128470" cy="954107"/>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Forwards in Bundesliga and </a:t>
            </a:r>
            <a:r>
              <a:rPr lang="en-US" sz="1400" dirty="0" err="1">
                <a:solidFill>
                  <a:srgbClr val="008000"/>
                </a:solidFill>
              </a:rPr>
              <a:t>LaLiga</a:t>
            </a:r>
            <a:r>
              <a:rPr lang="en-US" sz="1400" dirty="0">
                <a:solidFill>
                  <a:srgbClr val="008000"/>
                </a:solidFill>
              </a:rPr>
              <a:t> are more accurate as compared to others. Forwards in </a:t>
            </a:r>
            <a:r>
              <a:rPr lang="en-US" sz="1400" dirty="0" err="1">
                <a:solidFill>
                  <a:srgbClr val="008000"/>
                </a:solidFill>
              </a:rPr>
              <a:t>SerieA</a:t>
            </a:r>
            <a:r>
              <a:rPr lang="en-US" sz="1400" dirty="0">
                <a:solidFill>
                  <a:srgbClr val="008000"/>
                </a:solidFill>
              </a:rPr>
              <a:t> are the least effective</a:t>
            </a:r>
            <a:endParaRPr lang="en-CA" sz="1400" dirty="0">
              <a:solidFill>
                <a:srgbClr val="008000"/>
              </a:solidFill>
            </a:endParaRPr>
          </a:p>
        </p:txBody>
      </p:sp>
      <p:pic>
        <p:nvPicPr>
          <p:cNvPr id="18434" name="Picture 2">
            <a:extLst>
              <a:ext uri="{FF2B5EF4-FFF2-40B4-BE49-F238E27FC236}">
                <a16:creationId xmlns:a16="http://schemas.microsoft.com/office/drawing/2014/main" id="{2E14C4B6-6F9F-49FE-96FB-9AA9255F4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6340"/>
            <a:ext cx="5539060" cy="2201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6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4" y="281175"/>
            <a:ext cx="6566316" cy="763525"/>
          </a:xfrm>
        </p:spPr>
        <p:txBody>
          <a:bodyPr>
            <a:normAutofit/>
          </a:bodyPr>
          <a:lstStyle/>
          <a:p>
            <a:pPr algn="l"/>
            <a:r>
              <a:rPr lang="en-US" dirty="0">
                <a:effectLst/>
              </a:rPr>
              <a:t>Objective</a:t>
            </a:r>
          </a:p>
        </p:txBody>
      </p:sp>
      <p:sp>
        <p:nvSpPr>
          <p:cNvPr id="5" name="Content Placeholder 4"/>
          <p:cNvSpPr>
            <a:spLocks noGrp="1"/>
          </p:cNvSpPr>
          <p:nvPr>
            <p:ph idx="1"/>
          </p:nvPr>
        </p:nvSpPr>
        <p:spPr>
          <a:xfrm>
            <a:off x="448965" y="1044700"/>
            <a:ext cx="6566315" cy="1832460"/>
          </a:xfrm>
        </p:spPr>
        <p:txBody>
          <a:bodyPr>
            <a:normAutofit/>
          </a:bodyPr>
          <a:lstStyle/>
          <a:p>
            <a:r>
              <a:rPr lang="en-US" sz="2000" dirty="0">
                <a:solidFill>
                  <a:srgbClr val="008000"/>
                </a:solidFill>
              </a:rPr>
              <a:t>Explore the various features in the data and observe the trend in movement of those features across leagues or across years</a:t>
            </a:r>
          </a:p>
          <a:p>
            <a:r>
              <a:rPr lang="en-US" sz="2000" dirty="0">
                <a:solidFill>
                  <a:srgbClr val="008000"/>
                </a:solidFill>
              </a:rPr>
              <a:t>Identify the features influencing the outcome of a match</a:t>
            </a:r>
          </a:p>
          <a:p>
            <a:r>
              <a:rPr lang="en-US" sz="2000" dirty="0">
                <a:solidFill>
                  <a:srgbClr val="008000"/>
                </a:solidFill>
              </a:rPr>
              <a:t>Build a predictive model and test it</a:t>
            </a:r>
          </a:p>
        </p:txBody>
      </p:sp>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Shots on target and yield</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3370322" y="3522349"/>
            <a:ext cx="3128470" cy="73866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Even though EPL has more number of shots on target, its yield is the least.</a:t>
            </a:r>
            <a:endParaRPr lang="en-CA" sz="1400" dirty="0">
              <a:solidFill>
                <a:srgbClr val="008000"/>
              </a:solidFill>
            </a:endParaRPr>
          </a:p>
        </p:txBody>
      </p:sp>
      <p:pic>
        <p:nvPicPr>
          <p:cNvPr id="19458" name="Picture 2">
            <a:extLst>
              <a:ext uri="{FF2B5EF4-FFF2-40B4-BE49-F238E27FC236}">
                <a16:creationId xmlns:a16="http://schemas.microsoft.com/office/drawing/2014/main" id="{73CD709D-4F7C-43FE-B789-7E8446CCB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0" y="1502815"/>
            <a:ext cx="3206078" cy="2999622"/>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A025EAE5-3CA4-4959-A57B-4AC543B84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360" y="1502815"/>
            <a:ext cx="442912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338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Goals saved</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335525" y="2514773"/>
            <a:ext cx="3128470" cy="1815882"/>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Interestingly Away teams save more goals than home team in almost every league. But that might also be because home teams usually are more effective with number of shots on target. EPL probably keeps goalkeepers busier than other leagues</a:t>
            </a:r>
            <a:endParaRPr lang="en-CA" sz="1400" dirty="0">
              <a:solidFill>
                <a:srgbClr val="008000"/>
              </a:solidFill>
            </a:endParaRPr>
          </a:p>
        </p:txBody>
      </p:sp>
      <p:pic>
        <p:nvPicPr>
          <p:cNvPr id="33794" name="Picture 2">
            <a:extLst>
              <a:ext uri="{FF2B5EF4-FFF2-40B4-BE49-F238E27FC236}">
                <a16:creationId xmlns:a16="http://schemas.microsoft.com/office/drawing/2014/main" id="{49057778-FDF7-4AF0-8520-9E1AC4678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08" y="1960930"/>
            <a:ext cx="5164075" cy="20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839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Fouls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598753" y="2558716"/>
            <a:ext cx="3128470" cy="1169551"/>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EPL is apparently the most disciplined league.</a:t>
            </a:r>
          </a:p>
          <a:p>
            <a:pPr marL="285750" indent="-285750">
              <a:buFont typeface="Wingdings" panose="05000000000000000000" pitchFamily="2" charset="2"/>
              <a:buChar char="ü"/>
            </a:pPr>
            <a:r>
              <a:rPr lang="en-US" sz="1400" dirty="0" err="1">
                <a:solidFill>
                  <a:srgbClr val="008000"/>
                </a:solidFill>
              </a:rPr>
              <a:t>BundesLiga</a:t>
            </a:r>
            <a:r>
              <a:rPr lang="en-US" sz="1400" dirty="0">
                <a:solidFill>
                  <a:srgbClr val="008000"/>
                </a:solidFill>
              </a:rPr>
              <a:t> has highest number of fouls but that could be because it was scaled up.</a:t>
            </a:r>
            <a:endParaRPr lang="en-CA" sz="1400" dirty="0">
              <a:solidFill>
                <a:srgbClr val="008000"/>
              </a:solidFill>
            </a:endParaRPr>
          </a:p>
        </p:txBody>
      </p:sp>
      <p:pic>
        <p:nvPicPr>
          <p:cNvPr id="20482" name="Picture 2">
            <a:extLst>
              <a:ext uri="{FF2B5EF4-FFF2-40B4-BE49-F238E27FC236}">
                <a16:creationId xmlns:a16="http://schemas.microsoft.com/office/drawing/2014/main" id="{892AF5E7-404C-4A0B-847E-3AA6ED855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5" y="1921072"/>
            <a:ext cx="5455198" cy="216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84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Corners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598753" y="2558716"/>
            <a:ext cx="3128470" cy="1169551"/>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Home team is awarded with most corners. This aligns with number of shots on target.</a:t>
            </a:r>
          </a:p>
          <a:p>
            <a:pPr marL="285750" indent="-285750">
              <a:buFont typeface="Wingdings" panose="05000000000000000000" pitchFamily="2" charset="2"/>
              <a:buChar char="ü"/>
            </a:pPr>
            <a:r>
              <a:rPr lang="en-US" sz="1400" dirty="0">
                <a:solidFill>
                  <a:srgbClr val="008000"/>
                </a:solidFill>
              </a:rPr>
              <a:t>This also indicates home team is more aggressive.</a:t>
            </a:r>
            <a:endParaRPr lang="en-CA" sz="1400" dirty="0">
              <a:solidFill>
                <a:srgbClr val="008000"/>
              </a:solidFill>
            </a:endParaRPr>
          </a:p>
        </p:txBody>
      </p:sp>
      <p:pic>
        <p:nvPicPr>
          <p:cNvPr id="21506" name="Picture 2">
            <a:extLst>
              <a:ext uri="{FF2B5EF4-FFF2-40B4-BE49-F238E27FC236}">
                <a16:creationId xmlns:a16="http://schemas.microsoft.com/office/drawing/2014/main" id="{4070A4C7-09AA-4C3D-B0FD-E46764B3B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5" y="1960930"/>
            <a:ext cx="5287830" cy="211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866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Red/Yellow cards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598753" y="2558716"/>
            <a:ext cx="3128470" cy="73866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Away team faces more red/yellow cards showing that they become aggressive to catch up.</a:t>
            </a:r>
            <a:endParaRPr lang="en-CA" sz="1400" dirty="0">
              <a:solidFill>
                <a:srgbClr val="008000"/>
              </a:solidFill>
            </a:endParaRPr>
          </a:p>
        </p:txBody>
      </p:sp>
      <p:pic>
        <p:nvPicPr>
          <p:cNvPr id="22530" name="Picture 2">
            <a:extLst>
              <a:ext uri="{FF2B5EF4-FFF2-40B4-BE49-F238E27FC236}">
                <a16:creationId xmlns:a16="http://schemas.microsoft.com/office/drawing/2014/main" id="{18988049-D3F2-4D49-95FE-4B14E38B0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8" y="2030005"/>
            <a:ext cx="5622190" cy="222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71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Correlation between cards and fouls</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598753" y="2558716"/>
            <a:ext cx="3128470" cy="73866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Except in EPL, there seems to be a linear correlation between number of cards and number of fouls</a:t>
            </a:r>
            <a:endParaRPr lang="en-CA" sz="1400" dirty="0">
              <a:solidFill>
                <a:srgbClr val="008000"/>
              </a:solidFill>
            </a:endParaRPr>
          </a:p>
        </p:txBody>
      </p:sp>
      <p:pic>
        <p:nvPicPr>
          <p:cNvPr id="23554" name="Picture 2">
            <a:extLst>
              <a:ext uri="{FF2B5EF4-FFF2-40B4-BE49-F238E27FC236}">
                <a16:creationId xmlns:a16="http://schemas.microsoft.com/office/drawing/2014/main" id="{A0704CEA-FB38-4CF9-A884-EF1AEC72A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5" y="1839032"/>
            <a:ext cx="4578535" cy="291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675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Fouls and cards trend</a:t>
            </a:r>
            <a:endParaRPr lang="en-CA" sz="2200" dirty="0"/>
          </a:p>
        </p:txBody>
      </p:sp>
      <p:sp>
        <p:nvSpPr>
          <p:cNvPr id="9" name="TextBox 8">
            <a:extLst>
              <a:ext uri="{FF2B5EF4-FFF2-40B4-BE49-F238E27FC236}">
                <a16:creationId xmlns:a16="http://schemas.microsoft.com/office/drawing/2014/main" id="{888DB722-E07D-4DE5-9A4F-D9EE315EDFAE}"/>
              </a:ext>
            </a:extLst>
          </p:cNvPr>
          <p:cNvSpPr txBox="1"/>
          <p:nvPr/>
        </p:nvSpPr>
        <p:spPr>
          <a:xfrm>
            <a:off x="5598753" y="2558716"/>
            <a:ext cx="3128470" cy="1384995"/>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Average number of fouls per game has come down significantly however the average number of cards haven't changed much. This indicates that referees have become more strict over the years</a:t>
            </a:r>
            <a:endParaRPr lang="en-CA" sz="1400" dirty="0">
              <a:solidFill>
                <a:srgbClr val="008000"/>
              </a:solidFill>
            </a:endParaRPr>
          </a:p>
        </p:txBody>
      </p:sp>
      <p:pic>
        <p:nvPicPr>
          <p:cNvPr id="32770" name="Picture 2">
            <a:extLst>
              <a:ext uri="{FF2B5EF4-FFF2-40B4-BE49-F238E27FC236}">
                <a16:creationId xmlns:a16="http://schemas.microsoft.com/office/drawing/2014/main" id="{9642CE8F-32AA-4798-8A0A-9D1EC6FF7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1" y="1502815"/>
            <a:ext cx="5231970" cy="3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91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Winning teams- EPL</a:t>
            </a:r>
            <a:endParaRPr lang="en-CA" sz="2200" dirty="0"/>
          </a:p>
        </p:txBody>
      </p:sp>
      <p:pic>
        <p:nvPicPr>
          <p:cNvPr id="24578" name="Picture 2">
            <a:extLst>
              <a:ext uri="{FF2B5EF4-FFF2-40B4-BE49-F238E27FC236}">
                <a16:creationId xmlns:a16="http://schemas.microsoft.com/office/drawing/2014/main" id="{C01196DB-49A7-49AF-BFDA-D284E6065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1" y="1500305"/>
            <a:ext cx="88296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9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Winning teams- La Liga</a:t>
            </a:r>
            <a:endParaRPr lang="en-CA" sz="2200" dirty="0"/>
          </a:p>
        </p:txBody>
      </p:sp>
      <p:pic>
        <p:nvPicPr>
          <p:cNvPr id="25602" name="Picture 2">
            <a:extLst>
              <a:ext uri="{FF2B5EF4-FFF2-40B4-BE49-F238E27FC236}">
                <a16:creationId xmlns:a16="http://schemas.microsoft.com/office/drawing/2014/main" id="{E5DBF86F-11D6-4471-92C2-BDE57359A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1" y="1502815"/>
            <a:ext cx="8829675"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039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Winning teams- Serie A</a:t>
            </a:r>
            <a:endParaRPr lang="en-CA" sz="2200" dirty="0"/>
          </a:p>
        </p:txBody>
      </p:sp>
      <p:pic>
        <p:nvPicPr>
          <p:cNvPr id="26626" name="Picture 2">
            <a:extLst>
              <a:ext uri="{FF2B5EF4-FFF2-40B4-BE49-F238E27FC236}">
                <a16:creationId xmlns:a16="http://schemas.microsoft.com/office/drawing/2014/main" id="{B97FA336-FEC3-40B4-986C-37488558C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1" y="1662230"/>
            <a:ext cx="8829675"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895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7940660" cy="763525"/>
          </a:xfrm>
        </p:spPr>
        <p:txBody>
          <a:bodyPr>
            <a:normAutofit/>
          </a:bodyPr>
          <a:lstStyle/>
          <a:p>
            <a:r>
              <a:rPr lang="en-US" dirty="0"/>
              <a:t>Data Source – League match</a:t>
            </a:r>
          </a:p>
        </p:txBody>
      </p:sp>
      <p:sp>
        <p:nvSpPr>
          <p:cNvPr id="3" name="Content Placeholder 2"/>
          <p:cNvSpPr>
            <a:spLocks noGrp="1"/>
          </p:cNvSpPr>
          <p:nvPr>
            <p:ph idx="1"/>
          </p:nvPr>
        </p:nvSpPr>
        <p:spPr>
          <a:xfrm>
            <a:off x="448965" y="1197405"/>
            <a:ext cx="8246071" cy="3664919"/>
          </a:xfrm>
        </p:spPr>
        <p:txBody>
          <a:bodyPr>
            <a:normAutofit/>
          </a:bodyPr>
          <a:lstStyle/>
          <a:p>
            <a:pPr marL="0" indent="0">
              <a:buNone/>
            </a:pPr>
            <a:r>
              <a:rPr lang="en-CA" dirty="0">
                <a:solidFill>
                  <a:srgbClr val="008000"/>
                </a:solidFill>
              </a:rPr>
              <a:t>EPL :</a:t>
            </a:r>
            <a:r>
              <a:rPr lang="en-CA" dirty="0"/>
              <a:t> </a:t>
            </a:r>
            <a:r>
              <a:rPr lang="en-CA" sz="2200" u="sng" dirty="0">
                <a:hlinkClick r:id="rId2"/>
              </a:rPr>
              <a:t>https://datahub.io/sports-data/english-premier-league</a:t>
            </a:r>
            <a:r>
              <a:rPr lang="en-CA" sz="2200" dirty="0"/>
              <a:t> </a:t>
            </a:r>
            <a:br>
              <a:rPr lang="en-CA" dirty="0"/>
            </a:br>
            <a:r>
              <a:rPr lang="en-CA" dirty="0" err="1">
                <a:solidFill>
                  <a:srgbClr val="008000"/>
                </a:solidFill>
              </a:rPr>
              <a:t>LaLiga</a:t>
            </a:r>
            <a:r>
              <a:rPr lang="en-CA" dirty="0">
                <a:solidFill>
                  <a:srgbClr val="008000"/>
                </a:solidFill>
              </a:rPr>
              <a:t> :</a:t>
            </a:r>
            <a:r>
              <a:rPr lang="en-CA" dirty="0"/>
              <a:t> </a:t>
            </a:r>
            <a:r>
              <a:rPr lang="en-CA" sz="2000" u="sng" dirty="0">
                <a:hlinkClick r:id="rId3"/>
              </a:rPr>
              <a:t>https://datahub.io/sports-data/spanish-la-liga</a:t>
            </a:r>
            <a:r>
              <a:rPr lang="en-CA" sz="2000" dirty="0"/>
              <a:t> </a:t>
            </a:r>
            <a:br>
              <a:rPr lang="en-CA" dirty="0"/>
            </a:br>
            <a:r>
              <a:rPr lang="en-CA" dirty="0">
                <a:solidFill>
                  <a:srgbClr val="008000"/>
                </a:solidFill>
              </a:rPr>
              <a:t>Serie A :</a:t>
            </a:r>
            <a:r>
              <a:rPr lang="en-CA" dirty="0"/>
              <a:t> </a:t>
            </a:r>
            <a:r>
              <a:rPr lang="en-CA" sz="2000" u="sng" dirty="0">
                <a:hlinkClick r:id="rId4"/>
              </a:rPr>
              <a:t>https://datahub.io/sports-data/italian-serie-a</a:t>
            </a:r>
            <a:r>
              <a:rPr lang="en-CA" sz="2000" dirty="0"/>
              <a:t> </a:t>
            </a:r>
            <a:br>
              <a:rPr lang="en-CA" dirty="0"/>
            </a:br>
            <a:r>
              <a:rPr lang="en-CA" dirty="0" err="1">
                <a:solidFill>
                  <a:srgbClr val="008000"/>
                </a:solidFill>
              </a:rPr>
              <a:t>BundesLiga</a:t>
            </a:r>
            <a:r>
              <a:rPr lang="en-CA" dirty="0">
                <a:solidFill>
                  <a:srgbClr val="008000"/>
                </a:solidFill>
              </a:rPr>
              <a:t> :</a:t>
            </a:r>
            <a:r>
              <a:rPr lang="en-CA" dirty="0"/>
              <a:t> </a:t>
            </a:r>
            <a:r>
              <a:rPr lang="en-CA" sz="2000" u="sng" dirty="0">
                <a:hlinkClick r:id="rId5"/>
              </a:rPr>
              <a:t>https://datahub.io/sports-data/german-bundesliga</a:t>
            </a:r>
            <a:r>
              <a:rPr lang="en-CA" sz="2000" dirty="0"/>
              <a:t> </a:t>
            </a:r>
            <a:br>
              <a:rPr lang="en-CA" dirty="0"/>
            </a:br>
            <a:r>
              <a:rPr lang="en-CA" dirty="0">
                <a:solidFill>
                  <a:srgbClr val="008000"/>
                </a:solidFill>
              </a:rPr>
              <a:t>Ligue One :</a:t>
            </a:r>
            <a:r>
              <a:rPr lang="en-CA" dirty="0"/>
              <a:t> </a:t>
            </a:r>
            <a:r>
              <a:rPr lang="en-CA" sz="2000" u="sng" dirty="0">
                <a:hlinkClick r:id="rId6"/>
              </a:rPr>
              <a:t>https://datahub.io/sports-data/french-ligue-1</a:t>
            </a:r>
            <a:endParaRPr lang="en-US" sz="2000"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Winning teams- </a:t>
            </a:r>
            <a:r>
              <a:rPr lang="en-CA" dirty="0" err="1"/>
              <a:t>BundesLiga</a:t>
            </a:r>
            <a:endParaRPr lang="en-CA" sz="2200" dirty="0"/>
          </a:p>
        </p:txBody>
      </p:sp>
      <p:pic>
        <p:nvPicPr>
          <p:cNvPr id="27650" name="Picture 2">
            <a:extLst>
              <a:ext uri="{FF2B5EF4-FFF2-40B4-BE49-F238E27FC236}">
                <a16:creationId xmlns:a16="http://schemas.microsoft.com/office/drawing/2014/main" id="{4E0F8BFD-EBBD-46BA-A322-2ECAB9603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1" y="1438275"/>
            <a:ext cx="882967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826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Winning teams- Ligue1</a:t>
            </a:r>
            <a:endParaRPr lang="en-CA" sz="2200" dirty="0"/>
          </a:p>
        </p:txBody>
      </p:sp>
      <p:pic>
        <p:nvPicPr>
          <p:cNvPr id="28674" name="Picture 2">
            <a:extLst>
              <a:ext uri="{FF2B5EF4-FFF2-40B4-BE49-F238E27FC236}">
                <a16:creationId xmlns:a16="http://schemas.microsoft.com/office/drawing/2014/main" id="{062A9388-2828-4AF0-A6CA-ACE0A058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90" y="1304925"/>
            <a:ext cx="8829675"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342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Top and bottom 15</a:t>
            </a:r>
            <a:endParaRPr lang="en-CA" sz="2200" dirty="0"/>
          </a:p>
        </p:txBody>
      </p:sp>
      <p:pic>
        <p:nvPicPr>
          <p:cNvPr id="29698" name="Picture 2">
            <a:extLst>
              <a:ext uri="{FF2B5EF4-FFF2-40B4-BE49-F238E27FC236}">
                <a16:creationId xmlns:a16="http://schemas.microsoft.com/office/drawing/2014/main" id="{6490A007-FDAB-49B1-AAB4-665BFEFC1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60" y="1221166"/>
            <a:ext cx="5321784" cy="39223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7DA574-B8BB-4017-8FD0-2587B28073DC}"/>
              </a:ext>
            </a:extLst>
          </p:cNvPr>
          <p:cNvSpPr txBox="1"/>
          <p:nvPr/>
        </p:nvSpPr>
        <p:spPr>
          <a:xfrm>
            <a:off x="5598753" y="2558716"/>
            <a:ext cx="3128470" cy="73866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008000"/>
                </a:solidFill>
              </a:rPr>
              <a:t>Two La Liga giants- Barcelona and Real Madrid have won the maximum number of matches in last 9 seasons</a:t>
            </a:r>
            <a:endParaRPr lang="en-CA" sz="1400" dirty="0">
              <a:solidFill>
                <a:srgbClr val="008000"/>
              </a:solidFill>
            </a:endParaRPr>
          </a:p>
        </p:txBody>
      </p:sp>
    </p:spTree>
    <p:extLst>
      <p:ext uri="{BB962C8B-B14F-4D97-AF65-F5344CB8AC3E}">
        <p14:creationId xmlns:p14="http://schemas.microsoft.com/office/powerpoint/2010/main" val="417281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fontScale="90000"/>
          </a:bodyPr>
          <a:lstStyle/>
          <a:p>
            <a:r>
              <a:rPr lang="en-CA" dirty="0"/>
              <a:t>Feature analysis – </a:t>
            </a:r>
            <a:br>
              <a:rPr lang="en-CA" dirty="0"/>
            </a:br>
            <a:r>
              <a:rPr lang="en-CA" dirty="0"/>
              <a:t>Conclusion</a:t>
            </a:r>
            <a:endParaRPr lang="en-CA" sz="2200" dirty="0"/>
          </a:p>
        </p:txBody>
      </p:sp>
      <p:sp>
        <p:nvSpPr>
          <p:cNvPr id="5" name="TextBox 4">
            <a:extLst>
              <a:ext uri="{FF2B5EF4-FFF2-40B4-BE49-F238E27FC236}">
                <a16:creationId xmlns:a16="http://schemas.microsoft.com/office/drawing/2014/main" id="{FE7DA574-B8BB-4017-8FD0-2587B28073DC}"/>
              </a:ext>
            </a:extLst>
          </p:cNvPr>
          <p:cNvSpPr txBox="1"/>
          <p:nvPr/>
        </p:nvSpPr>
        <p:spPr>
          <a:xfrm>
            <a:off x="296259" y="1655520"/>
            <a:ext cx="8398775"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8000"/>
                </a:solidFill>
              </a:rPr>
              <a:t>EPL is the most volatile league in terms of league qualification. Only 35 % of teams have been consistently present in last 10 years</a:t>
            </a:r>
          </a:p>
          <a:p>
            <a:pPr marL="285750" indent="-285750">
              <a:buFont typeface="Arial" panose="020B0604020202020204" pitchFamily="34" charset="0"/>
              <a:buChar char="•"/>
            </a:pPr>
            <a:r>
              <a:rPr lang="en-US" sz="1400" dirty="0">
                <a:solidFill>
                  <a:srgbClr val="008000"/>
                </a:solidFill>
              </a:rPr>
              <a:t>There's a significant home advantage in every league. Away performance is improving in general but not at a very rapid pace</a:t>
            </a:r>
          </a:p>
          <a:p>
            <a:pPr marL="285750" indent="-285750">
              <a:buFont typeface="Arial" panose="020B0604020202020204" pitchFamily="34" charset="0"/>
              <a:buChar char="•"/>
            </a:pPr>
            <a:r>
              <a:rPr lang="en-US" sz="1400" dirty="0">
                <a:solidFill>
                  <a:srgbClr val="008000"/>
                </a:solidFill>
              </a:rPr>
              <a:t>EPL and </a:t>
            </a:r>
            <a:r>
              <a:rPr lang="en-US" sz="1400" dirty="0" err="1">
                <a:solidFill>
                  <a:srgbClr val="008000"/>
                </a:solidFill>
              </a:rPr>
              <a:t>LaLiga</a:t>
            </a:r>
            <a:r>
              <a:rPr lang="en-US" sz="1400" dirty="0">
                <a:solidFill>
                  <a:srgbClr val="008000"/>
                </a:solidFill>
              </a:rPr>
              <a:t> produces more goals compared to other leagues</a:t>
            </a:r>
          </a:p>
          <a:p>
            <a:pPr marL="285750" indent="-285750">
              <a:buFont typeface="Arial" panose="020B0604020202020204" pitchFamily="34" charset="0"/>
              <a:buChar char="•"/>
            </a:pPr>
            <a:r>
              <a:rPr lang="en-US" sz="1400" dirty="0">
                <a:solidFill>
                  <a:srgbClr val="008000"/>
                </a:solidFill>
              </a:rPr>
              <a:t>Both Home and Away teams produce more goals during second half</a:t>
            </a:r>
          </a:p>
          <a:p>
            <a:pPr marL="285750" indent="-285750">
              <a:buFont typeface="Arial" panose="020B0604020202020204" pitchFamily="34" charset="0"/>
              <a:buChar char="•"/>
            </a:pPr>
            <a:r>
              <a:rPr lang="en-US" sz="1400" dirty="0">
                <a:solidFill>
                  <a:srgbClr val="008000"/>
                </a:solidFill>
              </a:rPr>
              <a:t>Forwards in La Liga and Bundesliga are the most effective. Forwards in Serie A are the least effective</a:t>
            </a:r>
          </a:p>
          <a:p>
            <a:pPr marL="285750" indent="-285750">
              <a:buFont typeface="Arial" panose="020B0604020202020204" pitchFamily="34" charset="0"/>
              <a:buChar char="•"/>
            </a:pPr>
            <a:r>
              <a:rPr lang="en-US" sz="1400" dirty="0">
                <a:solidFill>
                  <a:srgbClr val="008000"/>
                </a:solidFill>
              </a:rPr>
              <a:t>EPL clearly is the most disciplined and least violent league with least number of fouls and cards. La Liga leads in number of red and yellow cards</a:t>
            </a:r>
          </a:p>
          <a:p>
            <a:pPr marL="285750" indent="-285750">
              <a:buFont typeface="Arial" panose="020B0604020202020204" pitchFamily="34" charset="0"/>
              <a:buChar char="•"/>
            </a:pPr>
            <a:r>
              <a:rPr lang="en-US" sz="1400" dirty="0">
                <a:solidFill>
                  <a:srgbClr val="008000"/>
                </a:solidFill>
              </a:rPr>
              <a:t>Average number of fouls have fallen across all leagues over last 10 years. However average number of cards haven't</a:t>
            </a:r>
          </a:p>
          <a:p>
            <a:pPr marL="285750" indent="-285750">
              <a:buFont typeface="Arial" panose="020B0604020202020204" pitchFamily="34" charset="0"/>
              <a:buChar char="•"/>
            </a:pPr>
            <a:r>
              <a:rPr lang="en-US" sz="1400" dirty="0">
                <a:solidFill>
                  <a:srgbClr val="008000"/>
                </a:solidFill>
              </a:rPr>
              <a:t>EPL forwards land maximum number of shots on target. However, EPL goalkeepers save maximum number of goals as well</a:t>
            </a:r>
          </a:p>
          <a:p>
            <a:pPr marL="285750" indent="-285750">
              <a:buFont typeface="Wingdings" panose="05000000000000000000" pitchFamily="2" charset="2"/>
              <a:buChar char="ü"/>
            </a:pPr>
            <a:endParaRPr lang="en-CA" sz="1400" dirty="0">
              <a:solidFill>
                <a:srgbClr val="008000"/>
              </a:solidFill>
            </a:endParaRPr>
          </a:p>
        </p:txBody>
      </p:sp>
    </p:spTree>
    <p:extLst>
      <p:ext uri="{BB962C8B-B14F-4D97-AF65-F5344CB8AC3E}">
        <p14:creationId xmlns:p14="http://schemas.microsoft.com/office/powerpoint/2010/main" val="44820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sp>
        <p:nvSpPr>
          <p:cNvPr id="3" name="TextBox 2">
            <a:extLst>
              <a:ext uri="{FF2B5EF4-FFF2-40B4-BE49-F238E27FC236}">
                <a16:creationId xmlns:a16="http://schemas.microsoft.com/office/drawing/2014/main" id="{98ABF26A-8301-46FC-83BD-1F1193B60387}"/>
              </a:ext>
            </a:extLst>
          </p:cNvPr>
          <p:cNvSpPr txBox="1"/>
          <p:nvPr/>
        </p:nvSpPr>
        <p:spPr>
          <a:xfrm>
            <a:off x="296259" y="1655520"/>
            <a:ext cx="8398775"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8000"/>
                </a:solidFill>
              </a:rPr>
              <a:t>What features affect the outcome of a game?</a:t>
            </a:r>
          </a:p>
          <a:p>
            <a:pPr marL="742950" lvl="1" indent="-285750">
              <a:buFont typeface="Arial" panose="020B0604020202020204" pitchFamily="34" charset="0"/>
              <a:buChar char="•"/>
            </a:pPr>
            <a:r>
              <a:rPr lang="en-CA" altLang="zh-CN" sz="1400" dirty="0">
                <a:solidFill>
                  <a:srgbClr val="008000"/>
                </a:solidFill>
              </a:rPr>
              <a:t>Shots?</a:t>
            </a:r>
          </a:p>
          <a:p>
            <a:pPr marL="742950" lvl="1" indent="-285750">
              <a:buFont typeface="Arial" panose="020B0604020202020204" pitchFamily="34" charset="0"/>
              <a:buChar char="•"/>
            </a:pPr>
            <a:r>
              <a:rPr lang="en-CA" altLang="zh-CN" sz="1400" dirty="0">
                <a:solidFill>
                  <a:srgbClr val="008000"/>
                </a:solidFill>
              </a:rPr>
              <a:t>Fouls? Red Cards? Corners?</a:t>
            </a:r>
          </a:p>
          <a:p>
            <a:pPr marL="742950" lvl="1" indent="-285750">
              <a:buFont typeface="Arial" panose="020B0604020202020204" pitchFamily="34" charset="0"/>
              <a:buChar char="•"/>
            </a:pPr>
            <a:r>
              <a:rPr lang="en-CA" sz="1400" dirty="0">
                <a:solidFill>
                  <a:srgbClr val="008000"/>
                </a:solidFill>
              </a:rPr>
              <a:t>Does those feature change over seasons?</a:t>
            </a:r>
          </a:p>
          <a:p>
            <a:pPr marL="742950" lvl="1" indent="-285750">
              <a:buFont typeface="Arial" panose="020B0604020202020204" pitchFamily="34" charset="0"/>
              <a:buChar char="•"/>
            </a:pPr>
            <a:r>
              <a:rPr lang="en-CA" sz="1400" dirty="0">
                <a:solidFill>
                  <a:srgbClr val="008000"/>
                </a:solidFill>
              </a:rPr>
              <a:t>This analysis focused on the feature on winners</a:t>
            </a:r>
          </a:p>
          <a:p>
            <a:pPr marL="742950" lvl="1" indent="-285750">
              <a:buFont typeface="Arial" panose="020B0604020202020204" pitchFamily="34" charset="0"/>
              <a:buChar char="•"/>
            </a:pPr>
            <a:endParaRPr lang="en-US" sz="1400" dirty="0">
              <a:solidFill>
                <a:srgbClr val="008000"/>
              </a:solidFill>
            </a:endParaRPr>
          </a:p>
          <a:p>
            <a:pPr marL="285750" indent="-285750">
              <a:buFont typeface="Arial" panose="020B0604020202020204" pitchFamily="34" charset="0"/>
              <a:buChar char="•"/>
            </a:pPr>
            <a:r>
              <a:rPr lang="en-US" altLang="zh-CN" sz="1400" dirty="0">
                <a:solidFill>
                  <a:srgbClr val="008000"/>
                </a:solidFill>
              </a:rPr>
              <a:t>What features make a team to won the Champion?</a:t>
            </a:r>
            <a:endParaRPr lang="en-US" sz="1400" dirty="0">
              <a:solidFill>
                <a:srgbClr val="008000"/>
              </a:solidFill>
            </a:endParaRPr>
          </a:p>
          <a:p>
            <a:pPr marL="742950" lvl="1" indent="-285750">
              <a:buFont typeface="Arial" panose="020B0604020202020204" pitchFamily="34" charset="0"/>
              <a:buChar char="•"/>
            </a:pPr>
            <a:r>
              <a:rPr lang="en-CA" sz="1400" dirty="0">
                <a:solidFill>
                  <a:srgbClr val="008000"/>
                </a:solidFill>
              </a:rPr>
              <a:t>Home Goals?</a:t>
            </a:r>
          </a:p>
          <a:p>
            <a:pPr marL="742950" lvl="1" indent="-285750">
              <a:buFont typeface="Arial" panose="020B0604020202020204" pitchFamily="34" charset="0"/>
              <a:buChar char="•"/>
            </a:pPr>
            <a:r>
              <a:rPr lang="en-CA" sz="1400" dirty="0">
                <a:solidFill>
                  <a:srgbClr val="008000"/>
                </a:solidFill>
              </a:rPr>
              <a:t>Away Goals?</a:t>
            </a:r>
          </a:p>
          <a:p>
            <a:pPr marL="742950" lvl="1" indent="-285750">
              <a:buFont typeface="Arial" panose="020B0604020202020204" pitchFamily="34" charset="0"/>
              <a:buChar char="•"/>
            </a:pPr>
            <a:r>
              <a:rPr lang="en-CA" sz="1400" dirty="0">
                <a:solidFill>
                  <a:srgbClr val="008000"/>
                </a:solidFill>
              </a:rPr>
              <a:t>Cards and Fouls?</a:t>
            </a:r>
            <a:endParaRPr lang="en-US" sz="1400" dirty="0">
              <a:solidFill>
                <a:srgbClr val="008000"/>
              </a:solidFill>
            </a:endParaRPr>
          </a:p>
          <a:p>
            <a:pPr marL="285750" indent="-285750">
              <a:buFont typeface="Wingdings" panose="05000000000000000000" pitchFamily="2" charset="2"/>
              <a:buChar char="ü"/>
            </a:pPr>
            <a:endParaRPr lang="en-CA" sz="1400" dirty="0">
              <a:solidFill>
                <a:srgbClr val="008000"/>
              </a:solidFill>
            </a:endParaRPr>
          </a:p>
        </p:txBody>
      </p:sp>
    </p:spTree>
    <p:extLst>
      <p:ext uri="{BB962C8B-B14F-4D97-AF65-F5344CB8AC3E}">
        <p14:creationId xmlns:p14="http://schemas.microsoft.com/office/powerpoint/2010/main" val="1751252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sp>
        <p:nvSpPr>
          <p:cNvPr id="3" name="TextBox 2">
            <a:extLst>
              <a:ext uri="{FF2B5EF4-FFF2-40B4-BE49-F238E27FC236}">
                <a16:creationId xmlns:a16="http://schemas.microsoft.com/office/drawing/2014/main" id="{98ABF26A-8301-46FC-83BD-1F1193B60387}"/>
              </a:ext>
            </a:extLst>
          </p:cNvPr>
          <p:cNvSpPr txBox="1"/>
          <p:nvPr/>
        </p:nvSpPr>
        <p:spPr>
          <a:xfrm>
            <a:off x="296259" y="1756142"/>
            <a:ext cx="8398775" cy="738664"/>
          </a:xfrm>
          <a:prstGeom prst="rect">
            <a:avLst/>
          </a:prstGeom>
          <a:noFill/>
        </p:spPr>
        <p:txBody>
          <a:bodyPr wrap="square" rtlCol="0">
            <a:spAutoFit/>
          </a:bodyPr>
          <a:lstStyle/>
          <a:p>
            <a:pPr marL="285750" indent="-285750">
              <a:buFont typeface="Wingdings" panose="05000000000000000000" pitchFamily="2" charset="2"/>
              <a:buChar char="ü"/>
            </a:pPr>
            <a:r>
              <a:rPr lang="en-CA" sz="1400" dirty="0">
                <a:solidFill>
                  <a:srgbClr val="008000"/>
                </a:solidFill>
              </a:rPr>
              <a:t>The average winner goal is similar for different league</a:t>
            </a:r>
          </a:p>
          <a:p>
            <a:pPr marL="285750" indent="-285750">
              <a:buFont typeface="Wingdings" panose="05000000000000000000" pitchFamily="2" charset="2"/>
              <a:buChar char="ü"/>
            </a:pPr>
            <a:r>
              <a:rPr lang="en-CA" sz="1400" dirty="0">
                <a:solidFill>
                  <a:srgbClr val="008000"/>
                </a:solidFill>
              </a:rPr>
              <a:t>The EPL winner has the highest accuracy, and least fouls.</a:t>
            </a:r>
          </a:p>
          <a:p>
            <a:pPr marL="285750" indent="-285750">
              <a:buFont typeface="Wingdings" panose="05000000000000000000" pitchFamily="2" charset="2"/>
              <a:buChar char="ü"/>
            </a:pPr>
            <a:endParaRPr lang="en-CA" sz="1400" dirty="0">
              <a:solidFill>
                <a:srgbClr val="008000"/>
              </a:solidFill>
            </a:endParaRPr>
          </a:p>
        </p:txBody>
      </p:sp>
      <p:pic>
        <p:nvPicPr>
          <p:cNvPr id="4" name="Picture 3">
            <a:extLst>
              <a:ext uri="{FF2B5EF4-FFF2-40B4-BE49-F238E27FC236}">
                <a16:creationId xmlns:a16="http://schemas.microsoft.com/office/drawing/2014/main" id="{099AFFBF-D3CD-43F9-9EBC-326FBBAF539E}"/>
              </a:ext>
            </a:extLst>
          </p:cNvPr>
          <p:cNvPicPr>
            <a:picLocks noChangeAspect="1"/>
          </p:cNvPicPr>
          <p:nvPr/>
        </p:nvPicPr>
        <p:blipFill>
          <a:blip r:embed="rId2"/>
          <a:stretch>
            <a:fillRect/>
          </a:stretch>
        </p:blipFill>
        <p:spPr>
          <a:xfrm>
            <a:off x="667394" y="2877160"/>
            <a:ext cx="3970330" cy="1539015"/>
          </a:xfrm>
          <a:prstGeom prst="rect">
            <a:avLst/>
          </a:prstGeom>
        </p:spPr>
      </p:pic>
      <p:pic>
        <p:nvPicPr>
          <p:cNvPr id="5" name="Picture 4">
            <a:extLst>
              <a:ext uri="{FF2B5EF4-FFF2-40B4-BE49-F238E27FC236}">
                <a16:creationId xmlns:a16="http://schemas.microsoft.com/office/drawing/2014/main" id="{9399CF7D-D0E8-456B-95E4-C217693EBA1B}"/>
              </a:ext>
            </a:extLst>
          </p:cNvPr>
          <p:cNvPicPr>
            <a:picLocks noChangeAspect="1"/>
          </p:cNvPicPr>
          <p:nvPr/>
        </p:nvPicPr>
        <p:blipFill>
          <a:blip r:embed="rId3"/>
          <a:stretch>
            <a:fillRect/>
          </a:stretch>
        </p:blipFill>
        <p:spPr>
          <a:xfrm>
            <a:off x="5008859" y="1809408"/>
            <a:ext cx="3686175" cy="2676525"/>
          </a:xfrm>
          <a:prstGeom prst="rect">
            <a:avLst/>
          </a:prstGeom>
        </p:spPr>
      </p:pic>
    </p:spTree>
    <p:extLst>
      <p:ext uri="{BB962C8B-B14F-4D97-AF65-F5344CB8AC3E}">
        <p14:creationId xmlns:p14="http://schemas.microsoft.com/office/powerpoint/2010/main" val="12047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pic>
        <p:nvPicPr>
          <p:cNvPr id="6" name="Picture 5">
            <a:extLst>
              <a:ext uri="{FF2B5EF4-FFF2-40B4-BE49-F238E27FC236}">
                <a16:creationId xmlns:a16="http://schemas.microsoft.com/office/drawing/2014/main" id="{CDC8BF2D-4643-4C72-9C00-190DC3883330}"/>
              </a:ext>
            </a:extLst>
          </p:cNvPr>
          <p:cNvPicPr>
            <a:picLocks noChangeAspect="1"/>
          </p:cNvPicPr>
          <p:nvPr/>
        </p:nvPicPr>
        <p:blipFill>
          <a:blip r:embed="rId3"/>
          <a:stretch>
            <a:fillRect/>
          </a:stretch>
        </p:blipFill>
        <p:spPr>
          <a:xfrm>
            <a:off x="448965" y="1960930"/>
            <a:ext cx="8449970" cy="2788405"/>
          </a:xfrm>
          <a:prstGeom prst="rect">
            <a:avLst/>
          </a:prstGeom>
        </p:spPr>
      </p:pic>
    </p:spTree>
    <p:extLst>
      <p:ext uri="{BB962C8B-B14F-4D97-AF65-F5344CB8AC3E}">
        <p14:creationId xmlns:p14="http://schemas.microsoft.com/office/powerpoint/2010/main" val="3518657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sp>
        <p:nvSpPr>
          <p:cNvPr id="3" name="TextBox 2">
            <a:extLst>
              <a:ext uri="{FF2B5EF4-FFF2-40B4-BE49-F238E27FC236}">
                <a16:creationId xmlns:a16="http://schemas.microsoft.com/office/drawing/2014/main" id="{98ABF26A-8301-46FC-83BD-1F1193B60387}"/>
              </a:ext>
            </a:extLst>
          </p:cNvPr>
          <p:cNvSpPr txBox="1"/>
          <p:nvPr/>
        </p:nvSpPr>
        <p:spPr>
          <a:xfrm>
            <a:off x="322628" y="2571750"/>
            <a:ext cx="4733856" cy="1169551"/>
          </a:xfrm>
          <a:prstGeom prst="rect">
            <a:avLst/>
          </a:prstGeom>
          <a:noFill/>
        </p:spPr>
        <p:txBody>
          <a:bodyPr wrap="square" rtlCol="0">
            <a:spAutoFit/>
          </a:bodyPr>
          <a:lstStyle/>
          <a:p>
            <a:pPr marL="285750" indent="-285750">
              <a:buFont typeface="Wingdings" panose="05000000000000000000" pitchFamily="2" charset="2"/>
              <a:buChar char="ü"/>
            </a:pPr>
            <a:r>
              <a:rPr lang="en-CA" sz="1400" dirty="0">
                <a:solidFill>
                  <a:srgbClr val="008000"/>
                </a:solidFill>
              </a:rPr>
              <a:t>Generally, the team without red card will have much higher chance to win compare to the team with a red card</a:t>
            </a:r>
          </a:p>
          <a:p>
            <a:pPr marL="285750" indent="-285750">
              <a:buFont typeface="Wingdings" panose="05000000000000000000" pitchFamily="2" charset="2"/>
              <a:buChar char="ü"/>
            </a:pPr>
            <a:r>
              <a:rPr lang="en-CA" sz="1400" dirty="0">
                <a:solidFill>
                  <a:srgbClr val="008000"/>
                </a:solidFill>
              </a:rPr>
              <a:t>This is true for all 5 leagues, especially EPL. This may indicated EPL has higher competition.</a:t>
            </a:r>
          </a:p>
          <a:p>
            <a:pPr marL="285750" indent="-285750">
              <a:buFont typeface="Wingdings" panose="05000000000000000000" pitchFamily="2" charset="2"/>
              <a:buChar char="ü"/>
            </a:pPr>
            <a:endParaRPr lang="en-CA" sz="1400" dirty="0">
              <a:solidFill>
                <a:srgbClr val="008000"/>
              </a:solidFill>
            </a:endParaRPr>
          </a:p>
        </p:txBody>
      </p:sp>
      <p:pic>
        <p:nvPicPr>
          <p:cNvPr id="4" name="Picture 3">
            <a:extLst>
              <a:ext uri="{FF2B5EF4-FFF2-40B4-BE49-F238E27FC236}">
                <a16:creationId xmlns:a16="http://schemas.microsoft.com/office/drawing/2014/main" id="{838B50D8-8A54-4647-BEC4-4C205968E2BF}"/>
              </a:ext>
            </a:extLst>
          </p:cNvPr>
          <p:cNvPicPr>
            <a:picLocks noChangeAspect="1"/>
          </p:cNvPicPr>
          <p:nvPr/>
        </p:nvPicPr>
        <p:blipFill>
          <a:blip r:embed="rId3"/>
          <a:stretch>
            <a:fillRect/>
          </a:stretch>
        </p:blipFill>
        <p:spPr>
          <a:xfrm>
            <a:off x="5056484" y="1899225"/>
            <a:ext cx="3543300" cy="2514600"/>
          </a:xfrm>
          <a:prstGeom prst="rect">
            <a:avLst/>
          </a:prstGeom>
        </p:spPr>
      </p:pic>
    </p:spTree>
    <p:extLst>
      <p:ext uri="{BB962C8B-B14F-4D97-AF65-F5344CB8AC3E}">
        <p14:creationId xmlns:p14="http://schemas.microsoft.com/office/powerpoint/2010/main" val="3666713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sp>
        <p:nvSpPr>
          <p:cNvPr id="3" name="TextBox 2">
            <a:extLst>
              <a:ext uri="{FF2B5EF4-FFF2-40B4-BE49-F238E27FC236}">
                <a16:creationId xmlns:a16="http://schemas.microsoft.com/office/drawing/2014/main" id="{98ABF26A-8301-46FC-83BD-1F1193B60387}"/>
              </a:ext>
            </a:extLst>
          </p:cNvPr>
          <p:cNvSpPr txBox="1"/>
          <p:nvPr/>
        </p:nvSpPr>
        <p:spPr>
          <a:xfrm>
            <a:off x="322628" y="2571750"/>
            <a:ext cx="4733856" cy="738664"/>
          </a:xfrm>
          <a:prstGeom prst="rect">
            <a:avLst/>
          </a:prstGeom>
          <a:noFill/>
        </p:spPr>
        <p:txBody>
          <a:bodyPr wrap="square" rtlCol="0">
            <a:spAutoFit/>
          </a:bodyPr>
          <a:lstStyle/>
          <a:p>
            <a:pPr marL="285750" indent="-285750">
              <a:buFont typeface="Wingdings" panose="05000000000000000000" pitchFamily="2" charset="2"/>
              <a:buChar char="ü"/>
            </a:pPr>
            <a:r>
              <a:rPr lang="en-CA" sz="1400" dirty="0">
                <a:solidFill>
                  <a:srgbClr val="008000"/>
                </a:solidFill>
              </a:rPr>
              <a:t>Generally, the team with more shots will have higher chance to win the game</a:t>
            </a:r>
          </a:p>
          <a:p>
            <a:pPr marL="285750" indent="-285750">
              <a:buFont typeface="Wingdings" panose="05000000000000000000" pitchFamily="2" charset="2"/>
              <a:buChar char="ü"/>
            </a:pPr>
            <a:r>
              <a:rPr lang="en-CA" sz="1400" dirty="0">
                <a:solidFill>
                  <a:srgbClr val="008000"/>
                </a:solidFill>
              </a:rPr>
              <a:t>This is true for all 5 leagues, especially EPL. </a:t>
            </a:r>
          </a:p>
        </p:txBody>
      </p:sp>
      <p:pic>
        <p:nvPicPr>
          <p:cNvPr id="5" name="Picture 4">
            <a:extLst>
              <a:ext uri="{FF2B5EF4-FFF2-40B4-BE49-F238E27FC236}">
                <a16:creationId xmlns:a16="http://schemas.microsoft.com/office/drawing/2014/main" id="{CA6A659E-D81A-4D12-94E2-64D6E55D4444}"/>
              </a:ext>
            </a:extLst>
          </p:cNvPr>
          <p:cNvPicPr>
            <a:picLocks noChangeAspect="1"/>
          </p:cNvPicPr>
          <p:nvPr/>
        </p:nvPicPr>
        <p:blipFill>
          <a:blip r:embed="rId2"/>
          <a:stretch>
            <a:fillRect/>
          </a:stretch>
        </p:blipFill>
        <p:spPr>
          <a:xfrm>
            <a:off x="5056484" y="2034064"/>
            <a:ext cx="3629025" cy="2552700"/>
          </a:xfrm>
          <a:prstGeom prst="rect">
            <a:avLst/>
          </a:prstGeom>
        </p:spPr>
      </p:pic>
    </p:spTree>
    <p:extLst>
      <p:ext uri="{BB962C8B-B14F-4D97-AF65-F5344CB8AC3E}">
        <p14:creationId xmlns:p14="http://schemas.microsoft.com/office/powerpoint/2010/main" val="3964019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sp>
        <p:nvSpPr>
          <p:cNvPr id="3" name="TextBox 2">
            <a:extLst>
              <a:ext uri="{FF2B5EF4-FFF2-40B4-BE49-F238E27FC236}">
                <a16:creationId xmlns:a16="http://schemas.microsoft.com/office/drawing/2014/main" id="{98ABF26A-8301-46FC-83BD-1F1193B60387}"/>
              </a:ext>
            </a:extLst>
          </p:cNvPr>
          <p:cNvSpPr txBox="1"/>
          <p:nvPr/>
        </p:nvSpPr>
        <p:spPr>
          <a:xfrm>
            <a:off x="322628" y="2571750"/>
            <a:ext cx="4554782" cy="523220"/>
          </a:xfrm>
          <a:prstGeom prst="rect">
            <a:avLst/>
          </a:prstGeom>
          <a:noFill/>
        </p:spPr>
        <p:txBody>
          <a:bodyPr wrap="square" rtlCol="0">
            <a:spAutoFit/>
          </a:bodyPr>
          <a:lstStyle/>
          <a:p>
            <a:pPr marL="285750" indent="-285750">
              <a:buFont typeface="Wingdings" panose="05000000000000000000" pitchFamily="2" charset="2"/>
              <a:buChar char="ü"/>
            </a:pPr>
            <a:r>
              <a:rPr lang="en-CA" sz="1400" dirty="0">
                <a:solidFill>
                  <a:srgbClr val="008000"/>
                </a:solidFill>
              </a:rPr>
              <a:t>The team with </a:t>
            </a:r>
            <a:r>
              <a:rPr lang="en-US" sz="1400" dirty="0">
                <a:solidFill>
                  <a:srgbClr val="008000"/>
                </a:solidFill>
              </a:rPr>
              <a:t>less</a:t>
            </a:r>
            <a:r>
              <a:rPr lang="zh-CN" altLang="en-US" sz="1400" dirty="0">
                <a:solidFill>
                  <a:srgbClr val="008000"/>
                </a:solidFill>
              </a:rPr>
              <a:t> </a:t>
            </a:r>
            <a:r>
              <a:rPr lang="en-US" altLang="zh-CN" sz="1400" dirty="0">
                <a:solidFill>
                  <a:srgbClr val="008000"/>
                </a:solidFill>
              </a:rPr>
              <a:t>fouls</a:t>
            </a:r>
            <a:r>
              <a:rPr lang="zh-CN" altLang="en-US" sz="1400" dirty="0">
                <a:solidFill>
                  <a:srgbClr val="008000"/>
                </a:solidFill>
              </a:rPr>
              <a:t> </a:t>
            </a:r>
            <a:r>
              <a:rPr lang="en-CA" sz="1400" dirty="0">
                <a:solidFill>
                  <a:srgbClr val="008000"/>
                </a:solidFill>
              </a:rPr>
              <a:t>will high chance to win the game. However, the difference is small.</a:t>
            </a:r>
          </a:p>
        </p:txBody>
      </p:sp>
      <p:pic>
        <p:nvPicPr>
          <p:cNvPr id="4" name="Picture 3">
            <a:extLst>
              <a:ext uri="{FF2B5EF4-FFF2-40B4-BE49-F238E27FC236}">
                <a16:creationId xmlns:a16="http://schemas.microsoft.com/office/drawing/2014/main" id="{02063129-5C82-4FED-8DCE-D80907E7D096}"/>
              </a:ext>
            </a:extLst>
          </p:cNvPr>
          <p:cNvPicPr>
            <a:picLocks noChangeAspect="1"/>
          </p:cNvPicPr>
          <p:nvPr/>
        </p:nvPicPr>
        <p:blipFill>
          <a:blip r:embed="rId2"/>
          <a:stretch>
            <a:fillRect/>
          </a:stretch>
        </p:blipFill>
        <p:spPr>
          <a:xfrm>
            <a:off x="4877410" y="2043589"/>
            <a:ext cx="3771900" cy="2533650"/>
          </a:xfrm>
          <a:prstGeom prst="rect">
            <a:avLst/>
          </a:prstGeom>
        </p:spPr>
      </p:pic>
    </p:spTree>
    <p:extLst>
      <p:ext uri="{BB962C8B-B14F-4D97-AF65-F5344CB8AC3E}">
        <p14:creationId xmlns:p14="http://schemas.microsoft.com/office/powerpoint/2010/main" val="176825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7940660" cy="763525"/>
          </a:xfrm>
        </p:spPr>
        <p:txBody>
          <a:bodyPr>
            <a:normAutofit/>
          </a:bodyPr>
          <a:lstStyle/>
          <a:p>
            <a:r>
              <a:rPr lang="en-US" dirty="0"/>
              <a:t>Data Source – EU events</a:t>
            </a:r>
          </a:p>
        </p:txBody>
      </p:sp>
      <p:sp>
        <p:nvSpPr>
          <p:cNvPr id="3" name="Content Placeholder 2"/>
          <p:cNvSpPr>
            <a:spLocks noGrp="1"/>
          </p:cNvSpPr>
          <p:nvPr>
            <p:ph idx="1"/>
          </p:nvPr>
        </p:nvSpPr>
        <p:spPr>
          <a:xfrm>
            <a:off x="448965" y="1197405"/>
            <a:ext cx="8246071" cy="3664919"/>
          </a:xfrm>
        </p:spPr>
        <p:txBody>
          <a:bodyPr>
            <a:normAutofit/>
          </a:bodyPr>
          <a:lstStyle/>
          <a:p>
            <a:pPr marL="0" indent="0">
              <a:buNone/>
            </a:pPr>
            <a:r>
              <a:rPr lang="da-DK" dirty="0">
                <a:solidFill>
                  <a:srgbClr val="008000"/>
                </a:solidFill>
              </a:rPr>
              <a:t>Kaggle</a:t>
            </a:r>
            <a:r>
              <a:rPr lang="da-DK" dirty="0"/>
              <a:t> </a:t>
            </a:r>
            <a:r>
              <a:rPr lang="da-DK" sz="2000" dirty="0"/>
              <a:t>(</a:t>
            </a:r>
            <a:r>
              <a:rPr lang="da-DK" sz="2000" u="sng" dirty="0">
                <a:hlinkClick r:id="rId2"/>
              </a:rPr>
              <a:t>https://www.kaggle.com/secareanualin/football-events</a:t>
            </a:r>
            <a:r>
              <a:rPr lang="da-DK" sz="2000" dirty="0"/>
              <a:t>)</a:t>
            </a:r>
            <a:endParaRPr lang="en-US" sz="2000" dirty="0"/>
          </a:p>
        </p:txBody>
      </p:sp>
    </p:spTree>
    <p:extLst>
      <p:ext uri="{BB962C8B-B14F-4D97-AF65-F5344CB8AC3E}">
        <p14:creationId xmlns:p14="http://schemas.microsoft.com/office/powerpoint/2010/main" val="273696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sp>
        <p:nvSpPr>
          <p:cNvPr id="3" name="TextBox 2">
            <a:extLst>
              <a:ext uri="{FF2B5EF4-FFF2-40B4-BE49-F238E27FC236}">
                <a16:creationId xmlns:a16="http://schemas.microsoft.com/office/drawing/2014/main" id="{98ABF26A-8301-46FC-83BD-1F1193B60387}"/>
              </a:ext>
            </a:extLst>
          </p:cNvPr>
          <p:cNvSpPr txBox="1"/>
          <p:nvPr/>
        </p:nvSpPr>
        <p:spPr>
          <a:xfrm>
            <a:off x="322628" y="2571750"/>
            <a:ext cx="4554782" cy="738664"/>
          </a:xfrm>
          <a:prstGeom prst="rect">
            <a:avLst/>
          </a:prstGeom>
          <a:noFill/>
        </p:spPr>
        <p:txBody>
          <a:bodyPr wrap="square" rtlCol="0">
            <a:spAutoFit/>
          </a:bodyPr>
          <a:lstStyle/>
          <a:p>
            <a:pPr marL="285750" indent="-285750">
              <a:buFont typeface="Wingdings" panose="05000000000000000000" pitchFamily="2" charset="2"/>
              <a:buChar char="ü"/>
            </a:pPr>
            <a:r>
              <a:rPr lang="en-CA" sz="1400" dirty="0">
                <a:solidFill>
                  <a:srgbClr val="008000"/>
                </a:solidFill>
              </a:rPr>
              <a:t>The team with more corners will high chance to win the game. However, the difference is small. </a:t>
            </a:r>
          </a:p>
          <a:p>
            <a:pPr marL="285750" indent="-285750">
              <a:buFont typeface="Wingdings" panose="05000000000000000000" pitchFamily="2" charset="2"/>
              <a:buChar char="ü"/>
            </a:pPr>
            <a:r>
              <a:rPr lang="en-CA" sz="1400" dirty="0">
                <a:solidFill>
                  <a:srgbClr val="008000"/>
                </a:solidFill>
              </a:rPr>
              <a:t>This is not true for Ligue 1.</a:t>
            </a:r>
          </a:p>
        </p:txBody>
      </p:sp>
      <p:pic>
        <p:nvPicPr>
          <p:cNvPr id="4" name="Picture 3">
            <a:extLst>
              <a:ext uri="{FF2B5EF4-FFF2-40B4-BE49-F238E27FC236}">
                <a16:creationId xmlns:a16="http://schemas.microsoft.com/office/drawing/2014/main" id="{98BC54A4-8CF7-4728-A743-203753BD24FA}"/>
              </a:ext>
            </a:extLst>
          </p:cNvPr>
          <p:cNvPicPr>
            <a:picLocks noChangeAspect="1"/>
          </p:cNvPicPr>
          <p:nvPr/>
        </p:nvPicPr>
        <p:blipFill>
          <a:blip r:embed="rId2"/>
          <a:stretch>
            <a:fillRect/>
          </a:stretch>
        </p:blipFill>
        <p:spPr>
          <a:xfrm>
            <a:off x="4877410" y="2029301"/>
            <a:ext cx="3676650" cy="2562225"/>
          </a:xfrm>
          <a:prstGeom prst="rect">
            <a:avLst/>
          </a:prstGeom>
        </p:spPr>
      </p:pic>
    </p:spTree>
    <p:extLst>
      <p:ext uri="{BB962C8B-B14F-4D97-AF65-F5344CB8AC3E}">
        <p14:creationId xmlns:p14="http://schemas.microsoft.com/office/powerpoint/2010/main" val="2686466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br>
              <a:rPr lang="en-CA" sz="2200" dirty="0"/>
            </a:br>
            <a:r>
              <a:rPr lang="en-CA" sz="2200" dirty="0"/>
              <a:t>Summary</a:t>
            </a:r>
          </a:p>
        </p:txBody>
      </p:sp>
      <p:sp>
        <p:nvSpPr>
          <p:cNvPr id="4" name="TextBox 3">
            <a:extLst>
              <a:ext uri="{FF2B5EF4-FFF2-40B4-BE49-F238E27FC236}">
                <a16:creationId xmlns:a16="http://schemas.microsoft.com/office/drawing/2014/main" id="{1E79346F-75C9-422E-90B3-994CF11C5A8B}"/>
              </a:ext>
            </a:extLst>
          </p:cNvPr>
          <p:cNvSpPr txBox="1"/>
          <p:nvPr/>
        </p:nvSpPr>
        <p:spPr>
          <a:xfrm>
            <a:off x="448964" y="1655520"/>
            <a:ext cx="7177136" cy="1569660"/>
          </a:xfrm>
          <a:prstGeom prst="rect">
            <a:avLst/>
          </a:prstGeom>
          <a:noFill/>
        </p:spPr>
        <p:txBody>
          <a:bodyPr wrap="square" rtlCol="0">
            <a:spAutoFit/>
          </a:bodyPr>
          <a:lstStyle/>
          <a:p>
            <a:pPr marL="285750" indent="-285750">
              <a:buFont typeface="Wingdings" panose="05000000000000000000" pitchFamily="2" charset="2"/>
              <a:buChar char="ü"/>
            </a:pPr>
            <a:r>
              <a:rPr lang="en-CA" sz="1600" dirty="0">
                <a:solidFill>
                  <a:srgbClr val="008000"/>
                </a:solidFill>
              </a:rPr>
              <a:t>Team </a:t>
            </a:r>
            <a:r>
              <a:rPr lang="en-CA" altLang="zh-CN" sz="1600" dirty="0">
                <a:solidFill>
                  <a:srgbClr val="008000"/>
                </a:solidFill>
              </a:rPr>
              <a:t>will have higher chance to win the game if they have following features:</a:t>
            </a:r>
          </a:p>
          <a:p>
            <a:pPr marL="285750" indent="-285750">
              <a:buFont typeface="Wingdings" panose="05000000000000000000" pitchFamily="2" charset="2"/>
              <a:buChar char="ü"/>
            </a:pPr>
            <a:endParaRPr lang="en-CA" sz="1600" dirty="0">
              <a:solidFill>
                <a:srgbClr val="008000"/>
              </a:solidFill>
            </a:endParaRPr>
          </a:p>
          <a:p>
            <a:pPr marL="742950" lvl="1" indent="-285750">
              <a:buFont typeface="Wingdings" panose="05000000000000000000" pitchFamily="2" charset="2"/>
              <a:buChar char="ü"/>
            </a:pPr>
            <a:r>
              <a:rPr lang="en-CA" sz="1600" dirty="0">
                <a:solidFill>
                  <a:srgbClr val="008000"/>
                </a:solidFill>
              </a:rPr>
              <a:t>more shots</a:t>
            </a:r>
          </a:p>
          <a:p>
            <a:pPr marL="742950" lvl="1" indent="-285750">
              <a:buFont typeface="Wingdings" panose="05000000000000000000" pitchFamily="2" charset="2"/>
              <a:buChar char="ü"/>
            </a:pPr>
            <a:r>
              <a:rPr lang="en-CA" sz="1600" dirty="0">
                <a:solidFill>
                  <a:srgbClr val="008000"/>
                </a:solidFill>
              </a:rPr>
              <a:t>no red card</a:t>
            </a:r>
          </a:p>
          <a:p>
            <a:pPr marL="742950" lvl="1" indent="-285750">
              <a:buFont typeface="Wingdings" panose="05000000000000000000" pitchFamily="2" charset="2"/>
              <a:buChar char="ü"/>
            </a:pPr>
            <a:r>
              <a:rPr lang="en-CA" sz="1600" dirty="0">
                <a:solidFill>
                  <a:srgbClr val="008000"/>
                </a:solidFill>
              </a:rPr>
              <a:t>less fouls </a:t>
            </a:r>
          </a:p>
          <a:p>
            <a:pPr marL="742950" lvl="1" indent="-285750">
              <a:buFont typeface="Wingdings" panose="05000000000000000000" pitchFamily="2" charset="2"/>
              <a:buChar char="ü"/>
            </a:pPr>
            <a:r>
              <a:rPr lang="en-CA" sz="1600" dirty="0">
                <a:solidFill>
                  <a:srgbClr val="008000"/>
                </a:solidFill>
              </a:rPr>
              <a:t>more corners</a:t>
            </a:r>
          </a:p>
        </p:txBody>
      </p:sp>
    </p:spTree>
    <p:extLst>
      <p:ext uri="{BB962C8B-B14F-4D97-AF65-F5344CB8AC3E}">
        <p14:creationId xmlns:p14="http://schemas.microsoft.com/office/powerpoint/2010/main" val="2435994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Champion Feature Analysis</a:t>
            </a:r>
          </a:p>
        </p:txBody>
      </p:sp>
      <p:sp>
        <p:nvSpPr>
          <p:cNvPr id="3" name="TextBox 2">
            <a:extLst>
              <a:ext uri="{FF2B5EF4-FFF2-40B4-BE49-F238E27FC236}">
                <a16:creationId xmlns:a16="http://schemas.microsoft.com/office/drawing/2014/main" id="{794A0C5E-4AF0-4265-9734-4D04D459C59B}"/>
              </a:ext>
            </a:extLst>
          </p:cNvPr>
          <p:cNvSpPr txBox="1"/>
          <p:nvPr/>
        </p:nvSpPr>
        <p:spPr>
          <a:xfrm>
            <a:off x="448965" y="1641331"/>
            <a:ext cx="5344675" cy="2893100"/>
          </a:xfrm>
          <a:prstGeom prst="rect">
            <a:avLst/>
          </a:prstGeom>
          <a:noFill/>
        </p:spPr>
        <p:txBody>
          <a:bodyPr wrap="square" rtlCol="0">
            <a:spAutoFit/>
          </a:bodyPr>
          <a:lstStyle/>
          <a:p>
            <a:pPr marL="285750" indent="-285750">
              <a:buFont typeface="Wingdings" panose="05000000000000000000" pitchFamily="2" charset="2"/>
              <a:buChar char="ü"/>
            </a:pPr>
            <a:r>
              <a:rPr lang="en-CA" sz="1400" dirty="0">
                <a:solidFill>
                  <a:srgbClr val="008000"/>
                </a:solidFill>
              </a:rPr>
              <a:t>Determine the Champion for each league for each season</a:t>
            </a:r>
          </a:p>
          <a:p>
            <a:pPr marL="742950" lvl="1" indent="-285750">
              <a:buFont typeface="Wingdings" panose="05000000000000000000" pitchFamily="2" charset="2"/>
              <a:buChar char="ü"/>
            </a:pPr>
            <a:r>
              <a:rPr lang="en-CA" altLang="zh-CN" sz="1400" dirty="0">
                <a:solidFill>
                  <a:srgbClr val="008000"/>
                </a:solidFill>
              </a:rPr>
              <a:t>Rules: </a:t>
            </a:r>
          </a:p>
          <a:p>
            <a:pPr marL="1200150" lvl="2" indent="-285750">
              <a:buFont typeface="Wingdings" panose="05000000000000000000" pitchFamily="2" charset="2"/>
              <a:buChar char="ü"/>
            </a:pPr>
            <a:r>
              <a:rPr lang="en-CA" altLang="zh-CN" sz="1400" dirty="0">
                <a:solidFill>
                  <a:srgbClr val="008000"/>
                </a:solidFill>
              </a:rPr>
              <a:t>Win : 3 points</a:t>
            </a:r>
          </a:p>
          <a:p>
            <a:pPr marL="1200150" lvl="2" indent="-285750">
              <a:buFont typeface="Wingdings" panose="05000000000000000000" pitchFamily="2" charset="2"/>
              <a:buChar char="ü"/>
            </a:pPr>
            <a:r>
              <a:rPr lang="en-CA" altLang="zh-CN" sz="1400" dirty="0">
                <a:solidFill>
                  <a:srgbClr val="008000"/>
                </a:solidFill>
              </a:rPr>
              <a:t>Draw : 1 point</a:t>
            </a:r>
          </a:p>
          <a:p>
            <a:pPr marL="1200150" lvl="2" indent="-285750">
              <a:buFont typeface="Wingdings" panose="05000000000000000000" pitchFamily="2" charset="2"/>
              <a:buChar char="ü"/>
            </a:pPr>
            <a:r>
              <a:rPr lang="en-CA" altLang="zh-CN" sz="1400" dirty="0">
                <a:solidFill>
                  <a:srgbClr val="008000"/>
                </a:solidFill>
              </a:rPr>
              <a:t>Lose : 0 point</a:t>
            </a:r>
          </a:p>
          <a:p>
            <a:pPr marL="1200150" lvl="2" indent="-285750">
              <a:buFont typeface="Wingdings" panose="05000000000000000000" pitchFamily="2" charset="2"/>
              <a:buChar char="ü"/>
            </a:pPr>
            <a:r>
              <a:rPr lang="en-CA" altLang="zh-CN" sz="1400" dirty="0">
                <a:solidFill>
                  <a:srgbClr val="008000"/>
                </a:solidFill>
              </a:rPr>
              <a:t>The team with highest accumulative points win the season</a:t>
            </a:r>
          </a:p>
          <a:p>
            <a:pPr marL="285750" indent="-285750">
              <a:buFont typeface="Wingdings" panose="05000000000000000000" pitchFamily="2" charset="2"/>
              <a:buChar char="ü"/>
            </a:pPr>
            <a:endParaRPr lang="en-CA" sz="1400" dirty="0">
              <a:solidFill>
                <a:srgbClr val="008000"/>
              </a:solidFill>
            </a:endParaRPr>
          </a:p>
          <a:p>
            <a:pPr marL="285750" indent="-285750">
              <a:buFont typeface="Wingdings" panose="05000000000000000000" pitchFamily="2" charset="2"/>
              <a:buChar char="ü"/>
            </a:pPr>
            <a:r>
              <a:rPr lang="en-CA" sz="1400" dirty="0">
                <a:solidFill>
                  <a:srgbClr val="008000"/>
                </a:solidFill>
              </a:rPr>
              <a:t>Juventus dominates Serie A wins 7 times since 2010.</a:t>
            </a:r>
          </a:p>
          <a:p>
            <a:pPr marL="285750" indent="-285750">
              <a:buFont typeface="Wingdings" panose="05000000000000000000" pitchFamily="2" charset="2"/>
              <a:buChar char="ü"/>
            </a:pPr>
            <a:r>
              <a:rPr lang="en-CA" sz="1400" dirty="0">
                <a:solidFill>
                  <a:srgbClr val="008000"/>
                </a:solidFill>
              </a:rPr>
              <a:t>Bayern Munich dominates Bundesliga wins 6 times.</a:t>
            </a:r>
          </a:p>
          <a:p>
            <a:pPr marL="285750" indent="-285750">
              <a:buFont typeface="Wingdings" panose="05000000000000000000" pitchFamily="2" charset="2"/>
              <a:buChar char="ü"/>
            </a:pPr>
            <a:r>
              <a:rPr lang="en-CA" sz="1400" dirty="0">
                <a:solidFill>
                  <a:srgbClr val="008000"/>
                </a:solidFill>
              </a:rPr>
              <a:t>Paris SG and Barcelona 5 times.</a:t>
            </a:r>
          </a:p>
          <a:p>
            <a:pPr marL="285750" indent="-285750">
              <a:buFont typeface="Wingdings" panose="05000000000000000000" pitchFamily="2" charset="2"/>
              <a:buChar char="ü"/>
            </a:pPr>
            <a:r>
              <a:rPr lang="en-CA" sz="1400" dirty="0">
                <a:solidFill>
                  <a:srgbClr val="008000"/>
                </a:solidFill>
              </a:rPr>
              <a:t>Only EPL doesn’t have a team dominates the league.</a:t>
            </a:r>
          </a:p>
          <a:p>
            <a:pPr marL="285750" indent="-285750">
              <a:buFont typeface="Wingdings" panose="05000000000000000000" pitchFamily="2" charset="2"/>
              <a:buChar char="ü"/>
            </a:pPr>
            <a:endParaRPr lang="en-CA" sz="1400" dirty="0">
              <a:solidFill>
                <a:srgbClr val="008000"/>
              </a:solidFill>
            </a:endParaRPr>
          </a:p>
        </p:txBody>
      </p:sp>
      <p:pic>
        <p:nvPicPr>
          <p:cNvPr id="4" name="Picture 3">
            <a:extLst>
              <a:ext uri="{FF2B5EF4-FFF2-40B4-BE49-F238E27FC236}">
                <a16:creationId xmlns:a16="http://schemas.microsoft.com/office/drawing/2014/main" id="{CBFF4AF0-7433-465F-A6F4-C34AFEB913B1}"/>
              </a:ext>
            </a:extLst>
          </p:cNvPr>
          <p:cNvPicPr>
            <a:picLocks noChangeAspect="1"/>
          </p:cNvPicPr>
          <p:nvPr/>
        </p:nvPicPr>
        <p:blipFill>
          <a:blip r:embed="rId2"/>
          <a:stretch>
            <a:fillRect/>
          </a:stretch>
        </p:blipFill>
        <p:spPr>
          <a:xfrm>
            <a:off x="6251755" y="1350110"/>
            <a:ext cx="1679755" cy="3310821"/>
          </a:xfrm>
          <a:prstGeom prst="rect">
            <a:avLst/>
          </a:prstGeom>
        </p:spPr>
      </p:pic>
    </p:spTree>
    <p:extLst>
      <p:ext uri="{BB962C8B-B14F-4D97-AF65-F5344CB8AC3E}">
        <p14:creationId xmlns:p14="http://schemas.microsoft.com/office/powerpoint/2010/main" val="467184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pic>
        <p:nvPicPr>
          <p:cNvPr id="6" name="Picture 5">
            <a:extLst>
              <a:ext uri="{FF2B5EF4-FFF2-40B4-BE49-F238E27FC236}">
                <a16:creationId xmlns:a16="http://schemas.microsoft.com/office/drawing/2014/main" id="{561BFEE8-BA90-45FF-AB87-4834A751F657}"/>
              </a:ext>
            </a:extLst>
          </p:cNvPr>
          <p:cNvPicPr>
            <a:picLocks noChangeAspect="1"/>
          </p:cNvPicPr>
          <p:nvPr/>
        </p:nvPicPr>
        <p:blipFill>
          <a:blip r:embed="rId2"/>
          <a:stretch>
            <a:fillRect/>
          </a:stretch>
        </p:blipFill>
        <p:spPr>
          <a:xfrm>
            <a:off x="52387" y="1502815"/>
            <a:ext cx="9039225" cy="3162300"/>
          </a:xfrm>
          <a:prstGeom prst="rect">
            <a:avLst/>
          </a:prstGeom>
        </p:spPr>
      </p:pic>
    </p:spTree>
    <p:extLst>
      <p:ext uri="{BB962C8B-B14F-4D97-AF65-F5344CB8AC3E}">
        <p14:creationId xmlns:p14="http://schemas.microsoft.com/office/powerpoint/2010/main" val="3160391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pic>
        <p:nvPicPr>
          <p:cNvPr id="3" name="Picture 2">
            <a:extLst>
              <a:ext uri="{FF2B5EF4-FFF2-40B4-BE49-F238E27FC236}">
                <a16:creationId xmlns:a16="http://schemas.microsoft.com/office/drawing/2014/main" id="{7C279460-052F-44E3-B840-7A5499CE1926}"/>
              </a:ext>
            </a:extLst>
          </p:cNvPr>
          <p:cNvPicPr>
            <a:picLocks noChangeAspect="1"/>
          </p:cNvPicPr>
          <p:nvPr/>
        </p:nvPicPr>
        <p:blipFill>
          <a:blip r:embed="rId2"/>
          <a:stretch>
            <a:fillRect/>
          </a:stretch>
        </p:blipFill>
        <p:spPr>
          <a:xfrm>
            <a:off x="76200" y="1502815"/>
            <a:ext cx="8991600" cy="3095625"/>
          </a:xfrm>
          <a:prstGeom prst="rect">
            <a:avLst/>
          </a:prstGeom>
        </p:spPr>
      </p:pic>
    </p:spTree>
    <p:extLst>
      <p:ext uri="{BB962C8B-B14F-4D97-AF65-F5344CB8AC3E}">
        <p14:creationId xmlns:p14="http://schemas.microsoft.com/office/powerpoint/2010/main" val="1943230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pic>
        <p:nvPicPr>
          <p:cNvPr id="3" name="Picture 2">
            <a:extLst>
              <a:ext uri="{FF2B5EF4-FFF2-40B4-BE49-F238E27FC236}">
                <a16:creationId xmlns:a16="http://schemas.microsoft.com/office/drawing/2014/main" id="{A609FBD8-D818-48DF-8206-FD55F3C0145E}"/>
              </a:ext>
            </a:extLst>
          </p:cNvPr>
          <p:cNvPicPr>
            <a:picLocks noChangeAspect="1"/>
          </p:cNvPicPr>
          <p:nvPr/>
        </p:nvPicPr>
        <p:blipFill>
          <a:blip r:embed="rId2"/>
          <a:stretch>
            <a:fillRect/>
          </a:stretch>
        </p:blipFill>
        <p:spPr>
          <a:xfrm>
            <a:off x="106561" y="1502815"/>
            <a:ext cx="8982075" cy="3009900"/>
          </a:xfrm>
          <a:prstGeom prst="rect">
            <a:avLst/>
          </a:prstGeom>
        </p:spPr>
      </p:pic>
    </p:spTree>
    <p:extLst>
      <p:ext uri="{BB962C8B-B14F-4D97-AF65-F5344CB8AC3E}">
        <p14:creationId xmlns:p14="http://schemas.microsoft.com/office/powerpoint/2010/main" val="12161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pic>
        <p:nvPicPr>
          <p:cNvPr id="3" name="Picture 2">
            <a:extLst>
              <a:ext uri="{FF2B5EF4-FFF2-40B4-BE49-F238E27FC236}">
                <a16:creationId xmlns:a16="http://schemas.microsoft.com/office/drawing/2014/main" id="{18F18BE6-073C-4E75-9D35-7D8BEF8BEAFD}"/>
              </a:ext>
            </a:extLst>
          </p:cNvPr>
          <p:cNvPicPr>
            <a:picLocks noChangeAspect="1"/>
          </p:cNvPicPr>
          <p:nvPr/>
        </p:nvPicPr>
        <p:blipFill>
          <a:blip r:embed="rId2"/>
          <a:stretch>
            <a:fillRect/>
          </a:stretch>
        </p:blipFill>
        <p:spPr>
          <a:xfrm>
            <a:off x="171450" y="1502815"/>
            <a:ext cx="8972550" cy="3152775"/>
          </a:xfrm>
          <a:prstGeom prst="rect">
            <a:avLst/>
          </a:prstGeom>
        </p:spPr>
      </p:pic>
    </p:spTree>
    <p:extLst>
      <p:ext uri="{BB962C8B-B14F-4D97-AF65-F5344CB8AC3E}">
        <p14:creationId xmlns:p14="http://schemas.microsoft.com/office/powerpoint/2010/main" val="2003902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pic>
        <p:nvPicPr>
          <p:cNvPr id="4" name="Picture 3">
            <a:extLst>
              <a:ext uri="{FF2B5EF4-FFF2-40B4-BE49-F238E27FC236}">
                <a16:creationId xmlns:a16="http://schemas.microsoft.com/office/drawing/2014/main" id="{2E59029B-2874-48D0-8251-6F84D648CBEE}"/>
              </a:ext>
            </a:extLst>
          </p:cNvPr>
          <p:cNvPicPr>
            <a:picLocks noChangeAspect="1"/>
          </p:cNvPicPr>
          <p:nvPr/>
        </p:nvPicPr>
        <p:blipFill>
          <a:blip r:embed="rId2"/>
          <a:stretch>
            <a:fillRect/>
          </a:stretch>
        </p:blipFill>
        <p:spPr>
          <a:xfrm>
            <a:off x="38100" y="1502815"/>
            <a:ext cx="9105900" cy="3190875"/>
          </a:xfrm>
          <a:prstGeom prst="rect">
            <a:avLst/>
          </a:prstGeom>
        </p:spPr>
      </p:pic>
    </p:spTree>
    <p:extLst>
      <p:ext uri="{BB962C8B-B14F-4D97-AF65-F5344CB8AC3E}">
        <p14:creationId xmlns:p14="http://schemas.microsoft.com/office/powerpoint/2010/main" val="322808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pic>
        <p:nvPicPr>
          <p:cNvPr id="4" name="Picture 3">
            <a:extLst>
              <a:ext uri="{FF2B5EF4-FFF2-40B4-BE49-F238E27FC236}">
                <a16:creationId xmlns:a16="http://schemas.microsoft.com/office/drawing/2014/main" id="{98D15F3D-C0BD-4A18-B785-9A072B9D08D4}"/>
              </a:ext>
            </a:extLst>
          </p:cNvPr>
          <p:cNvPicPr>
            <a:picLocks noChangeAspect="1"/>
          </p:cNvPicPr>
          <p:nvPr/>
        </p:nvPicPr>
        <p:blipFill>
          <a:blip r:embed="rId2"/>
          <a:stretch>
            <a:fillRect/>
          </a:stretch>
        </p:blipFill>
        <p:spPr>
          <a:xfrm>
            <a:off x="90487" y="1655520"/>
            <a:ext cx="8963025" cy="3124200"/>
          </a:xfrm>
          <a:prstGeom prst="rect">
            <a:avLst/>
          </a:prstGeom>
        </p:spPr>
      </p:pic>
    </p:spTree>
    <p:extLst>
      <p:ext uri="{BB962C8B-B14F-4D97-AF65-F5344CB8AC3E}">
        <p14:creationId xmlns:p14="http://schemas.microsoft.com/office/powerpoint/2010/main" val="2111510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p>
        </p:txBody>
      </p:sp>
      <p:pic>
        <p:nvPicPr>
          <p:cNvPr id="3" name="Picture 2">
            <a:extLst>
              <a:ext uri="{FF2B5EF4-FFF2-40B4-BE49-F238E27FC236}">
                <a16:creationId xmlns:a16="http://schemas.microsoft.com/office/drawing/2014/main" id="{92113E0E-7272-408A-85D9-A9466DADCB68}"/>
              </a:ext>
            </a:extLst>
          </p:cNvPr>
          <p:cNvPicPr>
            <a:picLocks noChangeAspect="1"/>
          </p:cNvPicPr>
          <p:nvPr/>
        </p:nvPicPr>
        <p:blipFill>
          <a:blip r:embed="rId2"/>
          <a:stretch>
            <a:fillRect/>
          </a:stretch>
        </p:blipFill>
        <p:spPr>
          <a:xfrm>
            <a:off x="66675" y="1655520"/>
            <a:ext cx="9077325" cy="3048000"/>
          </a:xfrm>
          <a:prstGeom prst="rect">
            <a:avLst/>
          </a:prstGeom>
        </p:spPr>
      </p:pic>
    </p:spTree>
    <p:extLst>
      <p:ext uri="{BB962C8B-B14F-4D97-AF65-F5344CB8AC3E}">
        <p14:creationId xmlns:p14="http://schemas.microsoft.com/office/powerpoint/2010/main" val="253088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670" y="128471"/>
            <a:ext cx="8093365" cy="916230"/>
          </a:xfrm>
        </p:spPr>
        <p:txBody>
          <a:bodyPr>
            <a:normAutofit fontScale="90000"/>
          </a:bodyPr>
          <a:lstStyle/>
          <a:p>
            <a:r>
              <a:rPr lang="en-US" dirty="0"/>
              <a:t>Structure of data- </a:t>
            </a:r>
            <a:br>
              <a:rPr lang="en-US" dirty="0"/>
            </a:br>
            <a:r>
              <a:rPr lang="en-US" dirty="0"/>
              <a:t>Match &amp; Event</a:t>
            </a:r>
          </a:p>
        </p:txBody>
      </p:sp>
      <p:graphicFrame>
        <p:nvGraphicFramePr>
          <p:cNvPr id="2" name="Table 1">
            <a:extLst>
              <a:ext uri="{FF2B5EF4-FFF2-40B4-BE49-F238E27FC236}">
                <a16:creationId xmlns:a16="http://schemas.microsoft.com/office/drawing/2014/main" id="{306C731C-9363-4318-A6FE-7442AEC9F972}"/>
              </a:ext>
            </a:extLst>
          </p:cNvPr>
          <p:cNvGraphicFramePr>
            <a:graphicFrameLocks noGrp="1"/>
          </p:cNvGraphicFramePr>
          <p:nvPr>
            <p:extLst>
              <p:ext uri="{D42A27DB-BD31-4B8C-83A1-F6EECF244321}">
                <p14:modId xmlns:p14="http://schemas.microsoft.com/office/powerpoint/2010/main" val="2745374866"/>
              </p:ext>
            </p:extLst>
          </p:nvPr>
        </p:nvGraphicFramePr>
        <p:xfrm>
          <a:off x="641122" y="1502815"/>
          <a:ext cx="1481051" cy="3394072"/>
        </p:xfrm>
        <a:graphic>
          <a:graphicData uri="http://schemas.openxmlformats.org/drawingml/2006/table">
            <a:tbl>
              <a:tblPr/>
              <a:tblGrid>
                <a:gridCol w="1481051">
                  <a:extLst>
                    <a:ext uri="{9D8B030D-6E8A-4147-A177-3AD203B41FA5}">
                      <a16:colId xmlns:a16="http://schemas.microsoft.com/office/drawing/2014/main" val="2666238198"/>
                    </a:ext>
                  </a:extLst>
                </a:gridCol>
              </a:tblGrid>
              <a:tr h="154276">
                <a:tc>
                  <a:txBody>
                    <a:bodyPr/>
                    <a:lstStyle/>
                    <a:p>
                      <a:pPr algn="l" fontAlgn="b"/>
                      <a:r>
                        <a:rPr lang="en-CA" sz="900" b="0" i="0" u="none" strike="noStrike" dirty="0">
                          <a:solidFill>
                            <a:srgbClr val="008000"/>
                          </a:solidFill>
                          <a:effectLst/>
                          <a:latin typeface="Calibri" panose="020F0502020204030204" pitchFamily="34" charset="0"/>
                        </a:rPr>
                        <a:t>Date</a:t>
                      </a:r>
                    </a:p>
                  </a:txBody>
                  <a:tcPr marL="7714" marR="7714" marT="7714" marB="0" anchor="b">
                    <a:lnL>
                      <a:noFill/>
                    </a:lnL>
                    <a:lnR>
                      <a:noFill/>
                    </a:lnR>
                    <a:lnT>
                      <a:noFill/>
                    </a:lnT>
                    <a:lnB>
                      <a:noFill/>
                    </a:lnB>
                  </a:tcPr>
                </a:tc>
                <a:extLst>
                  <a:ext uri="{0D108BD9-81ED-4DB2-BD59-A6C34878D82A}">
                    <a16:rowId xmlns:a16="http://schemas.microsoft.com/office/drawing/2014/main" val="3863766661"/>
                  </a:ext>
                </a:extLst>
              </a:tr>
              <a:tr h="154276">
                <a:tc>
                  <a:txBody>
                    <a:bodyPr/>
                    <a:lstStyle/>
                    <a:p>
                      <a:pPr algn="l" fontAlgn="b"/>
                      <a:r>
                        <a:rPr lang="en-CA" sz="900" b="0" i="0" u="none" strike="noStrike">
                          <a:solidFill>
                            <a:srgbClr val="008000"/>
                          </a:solidFill>
                          <a:effectLst/>
                          <a:latin typeface="Calibri" panose="020F0502020204030204" pitchFamily="34" charset="0"/>
                        </a:rPr>
                        <a:t>HomeTeam</a:t>
                      </a:r>
                    </a:p>
                  </a:txBody>
                  <a:tcPr marL="7714" marR="7714" marT="7714" marB="0" anchor="b">
                    <a:lnL>
                      <a:noFill/>
                    </a:lnL>
                    <a:lnR>
                      <a:noFill/>
                    </a:lnR>
                    <a:lnT>
                      <a:noFill/>
                    </a:lnT>
                    <a:lnB>
                      <a:noFill/>
                    </a:lnB>
                  </a:tcPr>
                </a:tc>
                <a:extLst>
                  <a:ext uri="{0D108BD9-81ED-4DB2-BD59-A6C34878D82A}">
                    <a16:rowId xmlns:a16="http://schemas.microsoft.com/office/drawing/2014/main" val="2425762141"/>
                  </a:ext>
                </a:extLst>
              </a:tr>
              <a:tr h="154276">
                <a:tc>
                  <a:txBody>
                    <a:bodyPr/>
                    <a:lstStyle/>
                    <a:p>
                      <a:pPr algn="l" fontAlgn="b"/>
                      <a:r>
                        <a:rPr lang="en-CA" sz="900" b="0" i="0" u="none" strike="noStrike">
                          <a:solidFill>
                            <a:srgbClr val="008000"/>
                          </a:solidFill>
                          <a:effectLst/>
                          <a:latin typeface="Calibri" panose="020F0502020204030204" pitchFamily="34" charset="0"/>
                        </a:rPr>
                        <a:t>AwayTeam</a:t>
                      </a:r>
                    </a:p>
                  </a:txBody>
                  <a:tcPr marL="7714" marR="7714" marT="7714" marB="0" anchor="b">
                    <a:lnL>
                      <a:noFill/>
                    </a:lnL>
                    <a:lnR>
                      <a:noFill/>
                    </a:lnR>
                    <a:lnT>
                      <a:noFill/>
                    </a:lnT>
                    <a:lnB>
                      <a:noFill/>
                    </a:lnB>
                  </a:tcPr>
                </a:tc>
                <a:extLst>
                  <a:ext uri="{0D108BD9-81ED-4DB2-BD59-A6C34878D82A}">
                    <a16:rowId xmlns:a16="http://schemas.microsoft.com/office/drawing/2014/main" val="3992551120"/>
                  </a:ext>
                </a:extLst>
              </a:tr>
              <a:tr h="154276">
                <a:tc>
                  <a:txBody>
                    <a:bodyPr/>
                    <a:lstStyle/>
                    <a:p>
                      <a:pPr algn="l" fontAlgn="b"/>
                      <a:r>
                        <a:rPr lang="en-CA" sz="900" b="0" i="0" u="none" strike="noStrike" dirty="0" err="1">
                          <a:solidFill>
                            <a:srgbClr val="008000"/>
                          </a:solidFill>
                          <a:effectLst/>
                          <a:latin typeface="Calibri" panose="020F0502020204030204" pitchFamily="34" charset="0"/>
                        </a:rPr>
                        <a:t>FullTime_HomeTeam_Goals</a:t>
                      </a:r>
                      <a:endParaRPr lang="en-CA" sz="900" b="0" i="0" u="none" strike="noStrike" dirty="0">
                        <a:solidFill>
                          <a:srgbClr val="008000"/>
                        </a:solidFill>
                        <a:effectLst/>
                        <a:latin typeface="Calibri" panose="020F0502020204030204" pitchFamily="34" charset="0"/>
                      </a:endParaRPr>
                    </a:p>
                  </a:txBody>
                  <a:tcPr marL="7714" marR="7714" marT="7714" marB="0" anchor="b">
                    <a:lnL>
                      <a:noFill/>
                    </a:lnL>
                    <a:lnR>
                      <a:noFill/>
                    </a:lnR>
                    <a:lnT>
                      <a:noFill/>
                    </a:lnT>
                    <a:lnB>
                      <a:noFill/>
                    </a:lnB>
                  </a:tcPr>
                </a:tc>
                <a:extLst>
                  <a:ext uri="{0D108BD9-81ED-4DB2-BD59-A6C34878D82A}">
                    <a16:rowId xmlns:a16="http://schemas.microsoft.com/office/drawing/2014/main" val="585631645"/>
                  </a:ext>
                </a:extLst>
              </a:tr>
              <a:tr h="154276">
                <a:tc>
                  <a:txBody>
                    <a:bodyPr/>
                    <a:lstStyle/>
                    <a:p>
                      <a:pPr algn="l" fontAlgn="b"/>
                      <a:r>
                        <a:rPr lang="en-CA" sz="900" b="0" i="0" u="none" strike="noStrike">
                          <a:solidFill>
                            <a:srgbClr val="008000"/>
                          </a:solidFill>
                          <a:effectLst/>
                          <a:latin typeface="Calibri" panose="020F0502020204030204" pitchFamily="34" charset="0"/>
                        </a:rPr>
                        <a:t>FullTime_AwayTeam_Goals</a:t>
                      </a:r>
                    </a:p>
                  </a:txBody>
                  <a:tcPr marL="7714" marR="7714" marT="7714" marB="0" anchor="b">
                    <a:lnL>
                      <a:noFill/>
                    </a:lnL>
                    <a:lnR>
                      <a:noFill/>
                    </a:lnR>
                    <a:lnT>
                      <a:noFill/>
                    </a:lnT>
                    <a:lnB>
                      <a:noFill/>
                    </a:lnB>
                  </a:tcPr>
                </a:tc>
                <a:extLst>
                  <a:ext uri="{0D108BD9-81ED-4DB2-BD59-A6C34878D82A}">
                    <a16:rowId xmlns:a16="http://schemas.microsoft.com/office/drawing/2014/main" val="1672229772"/>
                  </a:ext>
                </a:extLst>
              </a:tr>
              <a:tr h="154276">
                <a:tc>
                  <a:txBody>
                    <a:bodyPr/>
                    <a:lstStyle/>
                    <a:p>
                      <a:pPr algn="l" fontAlgn="b"/>
                      <a:r>
                        <a:rPr lang="en-CA" sz="900" b="0" i="0" u="none" strike="noStrike">
                          <a:solidFill>
                            <a:srgbClr val="008000"/>
                          </a:solidFill>
                          <a:effectLst/>
                          <a:latin typeface="Calibri" panose="020F0502020204030204" pitchFamily="34" charset="0"/>
                        </a:rPr>
                        <a:t>FullTime_Result</a:t>
                      </a:r>
                    </a:p>
                  </a:txBody>
                  <a:tcPr marL="7714" marR="7714" marT="7714" marB="0" anchor="b">
                    <a:lnL>
                      <a:noFill/>
                    </a:lnL>
                    <a:lnR>
                      <a:noFill/>
                    </a:lnR>
                    <a:lnT>
                      <a:noFill/>
                    </a:lnT>
                    <a:lnB>
                      <a:noFill/>
                    </a:lnB>
                  </a:tcPr>
                </a:tc>
                <a:extLst>
                  <a:ext uri="{0D108BD9-81ED-4DB2-BD59-A6C34878D82A}">
                    <a16:rowId xmlns:a16="http://schemas.microsoft.com/office/drawing/2014/main" val="1547041561"/>
                  </a:ext>
                </a:extLst>
              </a:tr>
              <a:tr h="154276">
                <a:tc>
                  <a:txBody>
                    <a:bodyPr/>
                    <a:lstStyle/>
                    <a:p>
                      <a:pPr algn="l" fontAlgn="b"/>
                      <a:r>
                        <a:rPr lang="en-CA" sz="900" b="0" i="0" u="none" strike="noStrike">
                          <a:solidFill>
                            <a:srgbClr val="008000"/>
                          </a:solidFill>
                          <a:effectLst/>
                          <a:latin typeface="Calibri" panose="020F0502020204030204" pitchFamily="34" charset="0"/>
                        </a:rPr>
                        <a:t>HalfTime_HomeTeam_Goals</a:t>
                      </a:r>
                    </a:p>
                  </a:txBody>
                  <a:tcPr marL="7714" marR="7714" marT="7714" marB="0" anchor="b">
                    <a:lnL>
                      <a:noFill/>
                    </a:lnL>
                    <a:lnR>
                      <a:noFill/>
                    </a:lnR>
                    <a:lnT>
                      <a:noFill/>
                    </a:lnT>
                    <a:lnB>
                      <a:noFill/>
                    </a:lnB>
                  </a:tcPr>
                </a:tc>
                <a:extLst>
                  <a:ext uri="{0D108BD9-81ED-4DB2-BD59-A6C34878D82A}">
                    <a16:rowId xmlns:a16="http://schemas.microsoft.com/office/drawing/2014/main" val="13935149"/>
                  </a:ext>
                </a:extLst>
              </a:tr>
              <a:tr h="154276">
                <a:tc>
                  <a:txBody>
                    <a:bodyPr/>
                    <a:lstStyle/>
                    <a:p>
                      <a:pPr algn="l" fontAlgn="b"/>
                      <a:r>
                        <a:rPr lang="en-CA" sz="900" b="0" i="0" u="none" strike="noStrike">
                          <a:solidFill>
                            <a:srgbClr val="008000"/>
                          </a:solidFill>
                          <a:effectLst/>
                          <a:latin typeface="Calibri" panose="020F0502020204030204" pitchFamily="34" charset="0"/>
                        </a:rPr>
                        <a:t>HalfTime_AwayTeam_Goals</a:t>
                      </a:r>
                    </a:p>
                  </a:txBody>
                  <a:tcPr marL="7714" marR="7714" marT="7714" marB="0" anchor="b">
                    <a:lnL>
                      <a:noFill/>
                    </a:lnL>
                    <a:lnR>
                      <a:noFill/>
                    </a:lnR>
                    <a:lnT>
                      <a:noFill/>
                    </a:lnT>
                    <a:lnB>
                      <a:noFill/>
                    </a:lnB>
                  </a:tcPr>
                </a:tc>
                <a:extLst>
                  <a:ext uri="{0D108BD9-81ED-4DB2-BD59-A6C34878D82A}">
                    <a16:rowId xmlns:a16="http://schemas.microsoft.com/office/drawing/2014/main" val="3497812325"/>
                  </a:ext>
                </a:extLst>
              </a:tr>
              <a:tr h="154276">
                <a:tc>
                  <a:txBody>
                    <a:bodyPr/>
                    <a:lstStyle/>
                    <a:p>
                      <a:pPr algn="l" fontAlgn="b"/>
                      <a:r>
                        <a:rPr lang="en-CA" sz="900" b="0" i="0" u="none" strike="noStrike">
                          <a:solidFill>
                            <a:srgbClr val="008000"/>
                          </a:solidFill>
                          <a:effectLst/>
                          <a:latin typeface="Calibri" panose="020F0502020204030204" pitchFamily="34" charset="0"/>
                        </a:rPr>
                        <a:t>HalfTime_Result</a:t>
                      </a:r>
                    </a:p>
                  </a:txBody>
                  <a:tcPr marL="7714" marR="7714" marT="7714" marB="0" anchor="b">
                    <a:lnL>
                      <a:noFill/>
                    </a:lnL>
                    <a:lnR>
                      <a:noFill/>
                    </a:lnR>
                    <a:lnT>
                      <a:noFill/>
                    </a:lnT>
                    <a:lnB>
                      <a:noFill/>
                    </a:lnB>
                  </a:tcPr>
                </a:tc>
                <a:extLst>
                  <a:ext uri="{0D108BD9-81ED-4DB2-BD59-A6C34878D82A}">
                    <a16:rowId xmlns:a16="http://schemas.microsoft.com/office/drawing/2014/main" val="803086003"/>
                  </a:ext>
                </a:extLst>
              </a:tr>
              <a:tr h="154276">
                <a:tc>
                  <a:txBody>
                    <a:bodyPr/>
                    <a:lstStyle/>
                    <a:p>
                      <a:pPr algn="l" fontAlgn="b"/>
                      <a:r>
                        <a:rPr lang="en-CA" sz="900" b="0" i="0" u="none" strike="noStrike" dirty="0" err="1">
                          <a:solidFill>
                            <a:srgbClr val="008000"/>
                          </a:solidFill>
                          <a:effectLst/>
                          <a:latin typeface="Calibri" panose="020F0502020204030204" pitchFamily="34" charset="0"/>
                        </a:rPr>
                        <a:t>HomeTeam_Shots</a:t>
                      </a:r>
                      <a:endParaRPr lang="en-CA" sz="900" b="0" i="0" u="none" strike="noStrike" dirty="0">
                        <a:solidFill>
                          <a:srgbClr val="008000"/>
                        </a:solidFill>
                        <a:effectLst/>
                        <a:latin typeface="Calibri" panose="020F0502020204030204" pitchFamily="34" charset="0"/>
                      </a:endParaRPr>
                    </a:p>
                  </a:txBody>
                  <a:tcPr marL="7714" marR="7714" marT="7714" marB="0" anchor="b">
                    <a:lnL>
                      <a:noFill/>
                    </a:lnL>
                    <a:lnR>
                      <a:noFill/>
                    </a:lnR>
                    <a:lnT>
                      <a:noFill/>
                    </a:lnT>
                    <a:lnB>
                      <a:noFill/>
                    </a:lnB>
                  </a:tcPr>
                </a:tc>
                <a:extLst>
                  <a:ext uri="{0D108BD9-81ED-4DB2-BD59-A6C34878D82A}">
                    <a16:rowId xmlns:a16="http://schemas.microsoft.com/office/drawing/2014/main" val="2031528463"/>
                  </a:ext>
                </a:extLst>
              </a:tr>
              <a:tr h="154276">
                <a:tc>
                  <a:txBody>
                    <a:bodyPr/>
                    <a:lstStyle/>
                    <a:p>
                      <a:pPr algn="l" fontAlgn="b"/>
                      <a:r>
                        <a:rPr lang="en-CA" sz="900" b="0" i="0" u="none" strike="noStrike">
                          <a:solidFill>
                            <a:srgbClr val="008000"/>
                          </a:solidFill>
                          <a:effectLst/>
                          <a:latin typeface="Calibri" panose="020F0502020204030204" pitchFamily="34" charset="0"/>
                        </a:rPr>
                        <a:t>AwayTeam_Shots</a:t>
                      </a:r>
                    </a:p>
                  </a:txBody>
                  <a:tcPr marL="7714" marR="7714" marT="7714" marB="0" anchor="b">
                    <a:lnL>
                      <a:noFill/>
                    </a:lnL>
                    <a:lnR>
                      <a:noFill/>
                    </a:lnR>
                    <a:lnT>
                      <a:noFill/>
                    </a:lnT>
                    <a:lnB>
                      <a:noFill/>
                    </a:lnB>
                  </a:tcPr>
                </a:tc>
                <a:extLst>
                  <a:ext uri="{0D108BD9-81ED-4DB2-BD59-A6C34878D82A}">
                    <a16:rowId xmlns:a16="http://schemas.microsoft.com/office/drawing/2014/main" val="1659782306"/>
                  </a:ext>
                </a:extLst>
              </a:tr>
              <a:tr h="154276">
                <a:tc>
                  <a:txBody>
                    <a:bodyPr/>
                    <a:lstStyle/>
                    <a:p>
                      <a:pPr algn="l" fontAlgn="b"/>
                      <a:r>
                        <a:rPr lang="en-CA" sz="900" b="0" i="0" u="none" strike="noStrike">
                          <a:solidFill>
                            <a:srgbClr val="008000"/>
                          </a:solidFill>
                          <a:effectLst/>
                          <a:latin typeface="Calibri" panose="020F0502020204030204" pitchFamily="34" charset="0"/>
                        </a:rPr>
                        <a:t>HomeTeam_ShotsOnTarget</a:t>
                      </a:r>
                    </a:p>
                  </a:txBody>
                  <a:tcPr marL="7714" marR="7714" marT="7714" marB="0" anchor="b">
                    <a:lnL>
                      <a:noFill/>
                    </a:lnL>
                    <a:lnR>
                      <a:noFill/>
                    </a:lnR>
                    <a:lnT>
                      <a:noFill/>
                    </a:lnT>
                    <a:lnB>
                      <a:noFill/>
                    </a:lnB>
                  </a:tcPr>
                </a:tc>
                <a:extLst>
                  <a:ext uri="{0D108BD9-81ED-4DB2-BD59-A6C34878D82A}">
                    <a16:rowId xmlns:a16="http://schemas.microsoft.com/office/drawing/2014/main" val="1118284148"/>
                  </a:ext>
                </a:extLst>
              </a:tr>
              <a:tr h="154276">
                <a:tc>
                  <a:txBody>
                    <a:bodyPr/>
                    <a:lstStyle/>
                    <a:p>
                      <a:pPr algn="l" fontAlgn="b"/>
                      <a:r>
                        <a:rPr lang="en-CA" sz="900" b="0" i="0" u="none" strike="noStrike">
                          <a:solidFill>
                            <a:srgbClr val="008000"/>
                          </a:solidFill>
                          <a:effectLst/>
                          <a:latin typeface="Calibri" panose="020F0502020204030204" pitchFamily="34" charset="0"/>
                        </a:rPr>
                        <a:t>AwayTeam_ShotsOnTarget</a:t>
                      </a:r>
                    </a:p>
                  </a:txBody>
                  <a:tcPr marL="7714" marR="7714" marT="7714" marB="0" anchor="b">
                    <a:lnL>
                      <a:noFill/>
                    </a:lnL>
                    <a:lnR>
                      <a:noFill/>
                    </a:lnR>
                    <a:lnT>
                      <a:noFill/>
                    </a:lnT>
                    <a:lnB>
                      <a:noFill/>
                    </a:lnB>
                  </a:tcPr>
                </a:tc>
                <a:extLst>
                  <a:ext uri="{0D108BD9-81ED-4DB2-BD59-A6C34878D82A}">
                    <a16:rowId xmlns:a16="http://schemas.microsoft.com/office/drawing/2014/main" val="571887444"/>
                  </a:ext>
                </a:extLst>
              </a:tr>
              <a:tr h="154276">
                <a:tc>
                  <a:txBody>
                    <a:bodyPr/>
                    <a:lstStyle/>
                    <a:p>
                      <a:pPr algn="l" fontAlgn="b"/>
                      <a:r>
                        <a:rPr lang="en-CA" sz="900" b="0" i="0" u="none" strike="noStrike">
                          <a:solidFill>
                            <a:srgbClr val="008000"/>
                          </a:solidFill>
                          <a:effectLst/>
                          <a:latin typeface="Calibri" panose="020F0502020204030204" pitchFamily="34" charset="0"/>
                        </a:rPr>
                        <a:t>HomeTeam_FoulsCommitted</a:t>
                      </a:r>
                    </a:p>
                  </a:txBody>
                  <a:tcPr marL="7714" marR="7714" marT="7714" marB="0" anchor="b">
                    <a:lnL>
                      <a:noFill/>
                    </a:lnL>
                    <a:lnR>
                      <a:noFill/>
                    </a:lnR>
                    <a:lnT>
                      <a:noFill/>
                    </a:lnT>
                    <a:lnB>
                      <a:noFill/>
                    </a:lnB>
                  </a:tcPr>
                </a:tc>
                <a:extLst>
                  <a:ext uri="{0D108BD9-81ED-4DB2-BD59-A6C34878D82A}">
                    <a16:rowId xmlns:a16="http://schemas.microsoft.com/office/drawing/2014/main" val="1511213692"/>
                  </a:ext>
                </a:extLst>
              </a:tr>
              <a:tr h="154276">
                <a:tc>
                  <a:txBody>
                    <a:bodyPr/>
                    <a:lstStyle/>
                    <a:p>
                      <a:pPr algn="l" fontAlgn="b"/>
                      <a:r>
                        <a:rPr lang="en-CA" sz="900" b="0" i="0" u="none" strike="noStrike">
                          <a:solidFill>
                            <a:srgbClr val="008000"/>
                          </a:solidFill>
                          <a:effectLst/>
                          <a:latin typeface="Calibri" panose="020F0502020204030204" pitchFamily="34" charset="0"/>
                        </a:rPr>
                        <a:t>AwayTeam_FoulsCommitted</a:t>
                      </a:r>
                    </a:p>
                  </a:txBody>
                  <a:tcPr marL="7714" marR="7714" marT="7714" marB="0" anchor="b">
                    <a:lnL>
                      <a:noFill/>
                    </a:lnL>
                    <a:lnR>
                      <a:noFill/>
                    </a:lnR>
                    <a:lnT>
                      <a:noFill/>
                    </a:lnT>
                    <a:lnB>
                      <a:noFill/>
                    </a:lnB>
                  </a:tcPr>
                </a:tc>
                <a:extLst>
                  <a:ext uri="{0D108BD9-81ED-4DB2-BD59-A6C34878D82A}">
                    <a16:rowId xmlns:a16="http://schemas.microsoft.com/office/drawing/2014/main" val="2534866597"/>
                  </a:ext>
                </a:extLst>
              </a:tr>
              <a:tr h="154276">
                <a:tc>
                  <a:txBody>
                    <a:bodyPr/>
                    <a:lstStyle/>
                    <a:p>
                      <a:pPr algn="l" fontAlgn="b"/>
                      <a:r>
                        <a:rPr lang="en-CA" sz="900" b="0" i="0" u="none" strike="noStrike">
                          <a:solidFill>
                            <a:srgbClr val="008000"/>
                          </a:solidFill>
                          <a:effectLst/>
                          <a:latin typeface="Calibri" panose="020F0502020204030204" pitchFamily="34" charset="0"/>
                        </a:rPr>
                        <a:t>HomeTeam_Corners</a:t>
                      </a:r>
                    </a:p>
                  </a:txBody>
                  <a:tcPr marL="7714" marR="7714" marT="7714" marB="0" anchor="b">
                    <a:lnL>
                      <a:noFill/>
                    </a:lnL>
                    <a:lnR>
                      <a:noFill/>
                    </a:lnR>
                    <a:lnT>
                      <a:noFill/>
                    </a:lnT>
                    <a:lnB>
                      <a:noFill/>
                    </a:lnB>
                  </a:tcPr>
                </a:tc>
                <a:extLst>
                  <a:ext uri="{0D108BD9-81ED-4DB2-BD59-A6C34878D82A}">
                    <a16:rowId xmlns:a16="http://schemas.microsoft.com/office/drawing/2014/main" val="3301200775"/>
                  </a:ext>
                </a:extLst>
              </a:tr>
              <a:tr h="154276">
                <a:tc>
                  <a:txBody>
                    <a:bodyPr/>
                    <a:lstStyle/>
                    <a:p>
                      <a:pPr algn="l" fontAlgn="b"/>
                      <a:r>
                        <a:rPr lang="en-CA" sz="900" b="0" i="0" u="none" strike="noStrike">
                          <a:solidFill>
                            <a:srgbClr val="008000"/>
                          </a:solidFill>
                          <a:effectLst/>
                          <a:latin typeface="Calibri" panose="020F0502020204030204" pitchFamily="34" charset="0"/>
                        </a:rPr>
                        <a:t>AwayTeam_Corners</a:t>
                      </a:r>
                    </a:p>
                  </a:txBody>
                  <a:tcPr marL="7714" marR="7714" marT="7714" marB="0" anchor="b">
                    <a:lnL>
                      <a:noFill/>
                    </a:lnL>
                    <a:lnR>
                      <a:noFill/>
                    </a:lnR>
                    <a:lnT>
                      <a:noFill/>
                    </a:lnT>
                    <a:lnB>
                      <a:noFill/>
                    </a:lnB>
                  </a:tcPr>
                </a:tc>
                <a:extLst>
                  <a:ext uri="{0D108BD9-81ED-4DB2-BD59-A6C34878D82A}">
                    <a16:rowId xmlns:a16="http://schemas.microsoft.com/office/drawing/2014/main" val="3034707473"/>
                  </a:ext>
                </a:extLst>
              </a:tr>
              <a:tr h="154276">
                <a:tc>
                  <a:txBody>
                    <a:bodyPr/>
                    <a:lstStyle/>
                    <a:p>
                      <a:pPr algn="l" fontAlgn="b"/>
                      <a:r>
                        <a:rPr lang="en-CA" sz="900" b="0" i="0" u="none" strike="noStrike">
                          <a:solidFill>
                            <a:srgbClr val="008000"/>
                          </a:solidFill>
                          <a:effectLst/>
                          <a:latin typeface="Calibri" panose="020F0502020204030204" pitchFamily="34" charset="0"/>
                        </a:rPr>
                        <a:t>HomeTeam_YellowCards</a:t>
                      </a:r>
                    </a:p>
                  </a:txBody>
                  <a:tcPr marL="7714" marR="7714" marT="7714" marB="0" anchor="b">
                    <a:lnL>
                      <a:noFill/>
                    </a:lnL>
                    <a:lnR>
                      <a:noFill/>
                    </a:lnR>
                    <a:lnT>
                      <a:noFill/>
                    </a:lnT>
                    <a:lnB>
                      <a:noFill/>
                    </a:lnB>
                  </a:tcPr>
                </a:tc>
                <a:extLst>
                  <a:ext uri="{0D108BD9-81ED-4DB2-BD59-A6C34878D82A}">
                    <a16:rowId xmlns:a16="http://schemas.microsoft.com/office/drawing/2014/main" val="352408825"/>
                  </a:ext>
                </a:extLst>
              </a:tr>
              <a:tr h="154276">
                <a:tc>
                  <a:txBody>
                    <a:bodyPr/>
                    <a:lstStyle/>
                    <a:p>
                      <a:pPr algn="l" fontAlgn="b"/>
                      <a:r>
                        <a:rPr lang="en-CA" sz="900" b="0" i="0" u="none" strike="noStrike">
                          <a:solidFill>
                            <a:srgbClr val="008000"/>
                          </a:solidFill>
                          <a:effectLst/>
                          <a:latin typeface="Calibri" panose="020F0502020204030204" pitchFamily="34" charset="0"/>
                        </a:rPr>
                        <a:t>AwayTeam_YellowCards</a:t>
                      </a:r>
                    </a:p>
                  </a:txBody>
                  <a:tcPr marL="7714" marR="7714" marT="7714" marB="0" anchor="b">
                    <a:lnL>
                      <a:noFill/>
                    </a:lnL>
                    <a:lnR>
                      <a:noFill/>
                    </a:lnR>
                    <a:lnT>
                      <a:noFill/>
                    </a:lnT>
                    <a:lnB>
                      <a:noFill/>
                    </a:lnB>
                  </a:tcPr>
                </a:tc>
                <a:extLst>
                  <a:ext uri="{0D108BD9-81ED-4DB2-BD59-A6C34878D82A}">
                    <a16:rowId xmlns:a16="http://schemas.microsoft.com/office/drawing/2014/main" val="2980347249"/>
                  </a:ext>
                </a:extLst>
              </a:tr>
              <a:tr h="154276">
                <a:tc>
                  <a:txBody>
                    <a:bodyPr/>
                    <a:lstStyle/>
                    <a:p>
                      <a:pPr algn="l" fontAlgn="b"/>
                      <a:r>
                        <a:rPr lang="en-CA" sz="900" b="0" i="0" u="none" strike="noStrike">
                          <a:solidFill>
                            <a:srgbClr val="008000"/>
                          </a:solidFill>
                          <a:effectLst/>
                          <a:latin typeface="Calibri" panose="020F0502020204030204" pitchFamily="34" charset="0"/>
                        </a:rPr>
                        <a:t>HomeTeam_RedCards</a:t>
                      </a:r>
                    </a:p>
                  </a:txBody>
                  <a:tcPr marL="7714" marR="7714" marT="7714" marB="0" anchor="b">
                    <a:lnL>
                      <a:noFill/>
                    </a:lnL>
                    <a:lnR>
                      <a:noFill/>
                    </a:lnR>
                    <a:lnT>
                      <a:noFill/>
                    </a:lnT>
                    <a:lnB>
                      <a:noFill/>
                    </a:lnB>
                  </a:tcPr>
                </a:tc>
                <a:extLst>
                  <a:ext uri="{0D108BD9-81ED-4DB2-BD59-A6C34878D82A}">
                    <a16:rowId xmlns:a16="http://schemas.microsoft.com/office/drawing/2014/main" val="3608460302"/>
                  </a:ext>
                </a:extLst>
              </a:tr>
              <a:tr h="154276">
                <a:tc>
                  <a:txBody>
                    <a:bodyPr/>
                    <a:lstStyle/>
                    <a:p>
                      <a:pPr algn="l" fontAlgn="b"/>
                      <a:r>
                        <a:rPr lang="en-CA" sz="900" b="0" i="0" u="none" strike="noStrike">
                          <a:solidFill>
                            <a:srgbClr val="008000"/>
                          </a:solidFill>
                          <a:effectLst/>
                          <a:latin typeface="Calibri" panose="020F0502020204030204" pitchFamily="34" charset="0"/>
                        </a:rPr>
                        <a:t>AwayTeam_RedCards</a:t>
                      </a:r>
                    </a:p>
                  </a:txBody>
                  <a:tcPr marL="7714" marR="7714" marT="7714" marB="0" anchor="b">
                    <a:lnL>
                      <a:noFill/>
                    </a:lnL>
                    <a:lnR>
                      <a:noFill/>
                    </a:lnR>
                    <a:lnT>
                      <a:noFill/>
                    </a:lnT>
                    <a:lnB>
                      <a:noFill/>
                    </a:lnB>
                  </a:tcPr>
                </a:tc>
                <a:extLst>
                  <a:ext uri="{0D108BD9-81ED-4DB2-BD59-A6C34878D82A}">
                    <a16:rowId xmlns:a16="http://schemas.microsoft.com/office/drawing/2014/main" val="1199274465"/>
                  </a:ext>
                </a:extLst>
              </a:tr>
              <a:tr h="154276">
                <a:tc>
                  <a:txBody>
                    <a:bodyPr/>
                    <a:lstStyle/>
                    <a:p>
                      <a:pPr algn="l" fontAlgn="b"/>
                      <a:endParaRPr lang="en-CA" sz="900" b="0" i="0" u="none" strike="noStrike" dirty="0">
                        <a:solidFill>
                          <a:srgbClr val="008000"/>
                        </a:solidFill>
                        <a:effectLst/>
                        <a:latin typeface="Calibri" panose="020F0502020204030204" pitchFamily="34" charset="0"/>
                      </a:endParaRPr>
                    </a:p>
                  </a:txBody>
                  <a:tcPr marL="7714" marR="7714" marT="7714" marB="0" anchor="b">
                    <a:lnL>
                      <a:noFill/>
                    </a:lnL>
                    <a:lnR>
                      <a:noFill/>
                    </a:lnR>
                    <a:lnT>
                      <a:noFill/>
                    </a:lnT>
                    <a:lnB>
                      <a:noFill/>
                    </a:lnB>
                  </a:tcPr>
                </a:tc>
                <a:extLst>
                  <a:ext uri="{0D108BD9-81ED-4DB2-BD59-A6C34878D82A}">
                    <a16:rowId xmlns:a16="http://schemas.microsoft.com/office/drawing/2014/main" val="700123749"/>
                  </a:ext>
                </a:extLst>
              </a:tr>
            </a:tbl>
          </a:graphicData>
        </a:graphic>
      </p:graphicFrame>
      <p:graphicFrame>
        <p:nvGraphicFramePr>
          <p:cNvPr id="5" name="Table 4">
            <a:extLst>
              <a:ext uri="{FF2B5EF4-FFF2-40B4-BE49-F238E27FC236}">
                <a16:creationId xmlns:a16="http://schemas.microsoft.com/office/drawing/2014/main" id="{F7380A3E-345C-41CB-A281-69ABCDEC0703}"/>
              </a:ext>
            </a:extLst>
          </p:cNvPr>
          <p:cNvGraphicFramePr>
            <a:graphicFrameLocks noGrp="1"/>
          </p:cNvGraphicFramePr>
          <p:nvPr>
            <p:extLst>
              <p:ext uri="{D42A27DB-BD31-4B8C-83A1-F6EECF244321}">
                <p14:modId xmlns:p14="http://schemas.microsoft.com/office/powerpoint/2010/main" val="3101735791"/>
              </p:ext>
            </p:extLst>
          </p:nvPr>
        </p:nvGraphicFramePr>
        <p:xfrm>
          <a:off x="4877410" y="1502815"/>
          <a:ext cx="1481051" cy="3394082"/>
        </p:xfrm>
        <a:graphic>
          <a:graphicData uri="http://schemas.openxmlformats.org/drawingml/2006/table">
            <a:tbl>
              <a:tblPr/>
              <a:tblGrid>
                <a:gridCol w="1481051">
                  <a:extLst>
                    <a:ext uri="{9D8B030D-6E8A-4147-A177-3AD203B41FA5}">
                      <a16:colId xmlns:a16="http://schemas.microsoft.com/office/drawing/2014/main" val="1831662417"/>
                    </a:ext>
                  </a:extLst>
                </a:gridCol>
              </a:tblGrid>
              <a:tr h="172991">
                <a:tc>
                  <a:txBody>
                    <a:bodyPr/>
                    <a:lstStyle/>
                    <a:p>
                      <a:pPr algn="l" fontAlgn="b"/>
                      <a:r>
                        <a:rPr lang="en-CA" sz="900" b="0" i="0" u="none" strike="noStrike" dirty="0" err="1">
                          <a:solidFill>
                            <a:srgbClr val="008000"/>
                          </a:solidFill>
                          <a:effectLst/>
                          <a:latin typeface="Calibri" panose="020F0502020204030204" pitchFamily="34" charset="0"/>
                        </a:rPr>
                        <a:t>id_odsp</a:t>
                      </a:r>
                      <a:endParaRPr lang="en-CA" sz="900" b="0" i="0" u="none" strike="noStrike" dirty="0">
                        <a:solidFill>
                          <a:srgbClr val="008000"/>
                        </a:solidFill>
                        <a:effectLst/>
                        <a:latin typeface="Calibri" panose="020F0502020204030204" pitchFamily="34" charset="0"/>
                      </a:endParaRPr>
                    </a:p>
                  </a:txBody>
                  <a:tcPr marL="8650" marR="8650" marT="8650" marB="0" anchor="b">
                    <a:lnL>
                      <a:noFill/>
                    </a:lnL>
                    <a:lnR>
                      <a:noFill/>
                    </a:lnR>
                    <a:lnT>
                      <a:noFill/>
                    </a:lnT>
                    <a:lnB>
                      <a:noFill/>
                    </a:lnB>
                  </a:tcPr>
                </a:tc>
                <a:extLst>
                  <a:ext uri="{0D108BD9-81ED-4DB2-BD59-A6C34878D82A}">
                    <a16:rowId xmlns:a16="http://schemas.microsoft.com/office/drawing/2014/main" val="2818004780"/>
                  </a:ext>
                </a:extLst>
              </a:tr>
              <a:tr h="172991">
                <a:tc>
                  <a:txBody>
                    <a:bodyPr/>
                    <a:lstStyle/>
                    <a:p>
                      <a:pPr algn="l" fontAlgn="b"/>
                      <a:r>
                        <a:rPr lang="en-CA" sz="900" b="0" i="0" u="none" strike="noStrike" dirty="0" err="1">
                          <a:solidFill>
                            <a:srgbClr val="008000"/>
                          </a:solidFill>
                          <a:effectLst/>
                          <a:latin typeface="Calibri" panose="020F0502020204030204" pitchFamily="34" charset="0"/>
                        </a:rPr>
                        <a:t>link_odsp</a:t>
                      </a:r>
                      <a:endParaRPr lang="en-CA" sz="900" b="0" i="0" u="none" strike="noStrike" dirty="0">
                        <a:solidFill>
                          <a:srgbClr val="008000"/>
                        </a:solidFill>
                        <a:effectLst/>
                        <a:latin typeface="Calibri" panose="020F0502020204030204" pitchFamily="34" charset="0"/>
                      </a:endParaRPr>
                    </a:p>
                  </a:txBody>
                  <a:tcPr marL="8650" marR="8650" marT="8650" marB="0" anchor="b">
                    <a:lnL>
                      <a:noFill/>
                    </a:lnL>
                    <a:lnR>
                      <a:noFill/>
                    </a:lnR>
                    <a:lnT>
                      <a:noFill/>
                    </a:lnT>
                    <a:lnB>
                      <a:noFill/>
                    </a:lnB>
                  </a:tcPr>
                </a:tc>
                <a:extLst>
                  <a:ext uri="{0D108BD9-81ED-4DB2-BD59-A6C34878D82A}">
                    <a16:rowId xmlns:a16="http://schemas.microsoft.com/office/drawing/2014/main" val="3041720895"/>
                  </a:ext>
                </a:extLst>
              </a:tr>
              <a:tr h="172991">
                <a:tc>
                  <a:txBody>
                    <a:bodyPr/>
                    <a:lstStyle/>
                    <a:p>
                      <a:pPr algn="l" fontAlgn="b"/>
                      <a:r>
                        <a:rPr lang="en-CA" sz="900" b="0" i="0" u="none" strike="noStrike">
                          <a:solidFill>
                            <a:srgbClr val="008000"/>
                          </a:solidFill>
                          <a:effectLst/>
                          <a:latin typeface="Calibri" panose="020F0502020204030204" pitchFamily="34" charset="0"/>
                        </a:rPr>
                        <a:t>adv_stats</a:t>
                      </a:r>
                    </a:p>
                  </a:txBody>
                  <a:tcPr marL="8650" marR="8650" marT="8650" marB="0" anchor="b">
                    <a:lnL>
                      <a:noFill/>
                    </a:lnL>
                    <a:lnR>
                      <a:noFill/>
                    </a:lnR>
                    <a:lnT>
                      <a:noFill/>
                    </a:lnT>
                    <a:lnB>
                      <a:noFill/>
                    </a:lnB>
                  </a:tcPr>
                </a:tc>
                <a:extLst>
                  <a:ext uri="{0D108BD9-81ED-4DB2-BD59-A6C34878D82A}">
                    <a16:rowId xmlns:a16="http://schemas.microsoft.com/office/drawing/2014/main" val="260992258"/>
                  </a:ext>
                </a:extLst>
              </a:tr>
              <a:tr h="172991">
                <a:tc>
                  <a:txBody>
                    <a:bodyPr/>
                    <a:lstStyle/>
                    <a:p>
                      <a:pPr algn="l" fontAlgn="b"/>
                      <a:r>
                        <a:rPr lang="en-CA" sz="900" b="0" i="0" u="none" strike="noStrike">
                          <a:solidFill>
                            <a:srgbClr val="008000"/>
                          </a:solidFill>
                          <a:effectLst/>
                          <a:latin typeface="Calibri" panose="020F0502020204030204" pitchFamily="34" charset="0"/>
                        </a:rPr>
                        <a:t>date</a:t>
                      </a:r>
                    </a:p>
                  </a:txBody>
                  <a:tcPr marL="8650" marR="8650" marT="8650" marB="0" anchor="b">
                    <a:lnL>
                      <a:noFill/>
                    </a:lnL>
                    <a:lnR>
                      <a:noFill/>
                    </a:lnR>
                    <a:lnT>
                      <a:noFill/>
                    </a:lnT>
                    <a:lnB>
                      <a:noFill/>
                    </a:lnB>
                  </a:tcPr>
                </a:tc>
                <a:extLst>
                  <a:ext uri="{0D108BD9-81ED-4DB2-BD59-A6C34878D82A}">
                    <a16:rowId xmlns:a16="http://schemas.microsoft.com/office/drawing/2014/main" val="107862919"/>
                  </a:ext>
                </a:extLst>
              </a:tr>
              <a:tr h="172991">
                <a:tc>
                  <a:txBody>
                    <a:bodyPr/>
                    <a:lstStyle/>
                    <a:p>
                      <a:pPr algn="l" fontAlgn="b"/>
                      <a:r>
                        <a:rPr lang="en-CA" sz="900" b="0" i="0" u="none" strike="noStrike">
                          <a:solidFill>
                            <a:srgbClr val="008000"/>
                          </a:solidFill>
                          <a:effectLst/>
                          <a:latin typeface="Calibri" panose="020F0502020204030204" pitchFamily="34" charset="0"/>
                        </a:rPr>
                        <a:t>league</a:t>
                      </a:r>
                    </a:p>
                  </a:txBody>
                  <a:tcPr marL="8650" marR="8650" marT="8650" marB="0" anchor="b">
                    <a:lnL>
                      <a:noFill/>
                    </a:lnL>
                    <a:lnR>
                      <a:noFill/>
                    </a:lnR>
                    <a:lnT>
                      <a:noFill/>
                    </a:lnT>
                    <a:lnB>
                      <a:noFill/>
                    </a:lnB>
                  </a:tcPr>
                </a:tc>
                <a:extLst>
                  <a:ext uri="{0D108BD9-81ED-4DB2-BD59-A6C34878D82A}">
                    <a16:rowId xmlns:a16="http://schemas.microsoft.com/office/drawing/2014/main" val="1288690561"/>
                  </a:ext>
                </a:extLst>
              </a:tr>
              <a:tr h="172991">
                <a:tc>
                  <a:txBody>
                    <a:bodyPr/>
                    <a:lstStyle/>
                    <a:p>
                      <a:pPr algn="l" fontAlgn="b"/>
                      <a:r>
                        <a:rPr lang="en-CA" sz="900" b="0" i="0" u="none" strike="noStrike">
                          <a:solidFill>
                            <a:srgbClr val="008000"/>
                          </a:solidFill>
                          <a:effectLst/>
                          <a:latin typeface="Calibri" panose="020F0502020204030204" pitchFamily="34" charset="0"/>
                        </a:rPr>
                        <a:t>season</a:t>
                      </a:r>
                    </a:p>
                  </a:txBody>
                  <a:tcPr marL="8650" marR="8650" marT="8650" marB="0" anchor="b">
                    <a:lnL>
                      <a:noFill/>
                    </a:lnL>
                    <a:lnR>
                      <a:noFill/>
                    </a:lnR>
                    <a:lnT>
                      <a:noFill/>
                    </a:lnT>
                    <a:lnB>
                      <a:noFill/>
                    </a:lnB>
                  </a:tcPr>
                </a:tc>
                <a:extLst>
                  <a:ext uri="{0D108BD9-81ED-4DB2-BD59-A6C34878D82A}">
                    <a16:rowId xmlns:a16="http://schemas.microsoft.com/office/drawing/2014/main" val="2307444126"/>
                  </a:ext>
                </a:extLst>
              </a:tr>
              <a:tr h="172991">
                <a:tc>
                  <a:txBody>
                    <a:bodyPr/>
                    <a:lstStyle/>
                    <a:p>
                      <a:pPr algn="l" fontAlgn="b"/>
                      <a:r>
                        <a:rPr lang="en-CA" sz="900" b="0" i="0" u="none" strike="noStrike">
                          <a:solidFill>
                            <a:srgbClr val="008000"/>
                          </a:solidFill>
                          <a:effectLst/>
                          <a:latin typeface="Calibri" panose="020F0502020204030204" pitchFamily="34" charset="0"/>
                        </a:rPr>
                        <a:t>country</a:t>
                      </a:r>
                    </a:p>
                  </a:txBody>
                  <a:tcPr marL="8650" marR="8650" marT="8650" marB="0" anchor="b">
                    <a:lnL>
                      <a:noFill/>
                    </a:lnL>
                    <a:lnR>
                      <a:noFill/>
                    </a:lnR>
                    <a:lnT>
                      <a:noFill/>
                    </a:lnT>
                    <a:lnB>
                      <a:noFill/>
                    </a:lnB>
                  </a:tcPr>
                </a:tc>
                <a:extLst>
                  <a:ext uri="{0D108BD9-81ED-4DB2-BD59-A6C34878D82A}">
                    <a16:rowId xmlns:a16="http://schemas.microsoft.com/office/drawing/2014/main" val="4003768097"/>
                  </a:ext>
                </a:extLst>
              </a:tr>
              <a:tr h="172991">
                <a:tc>
                  <a:txBody>
                    <a:bodyPr/>
                    <a:lstStyle/>
                    <a:p>
                      <a:pPr algn="l" fontAlgn="b"/>
                      <a:r>
                        <a:rPr lang="en-CA" sz="900" b="0" i="0" u="none" strike="noStrike">
                          <a:solidFill>
                            <a:srgbClr val="008000"/>
                          </a:solidFill>
                          <a:effectLst/>
                          <a:latin typeface="Calibri" panose="020F0502020204030204" pitchFamily="34" charset="0"/>
                        </a:rPr>
                        <a:t>ht</a:t>
                      </a:r>
                    </a:p>
                  </a:txBody>
                  <a:tcPr marL="8650" marR="8650" marT="8650" marB="0" anchor="b">
                    <a:lnL>
                      <a:noFill/>
                    </a:lnL>
                    <a:lnR>
                      <a:noFill/>
                    </a:lnR>
                    <a:lnT>
                      <a:noFill/>
                    </a:lnT>
                    <a:lnB>
                      <a:noFill/>
                    </a:lnB>
                  </a:tcPr>
                </a:tc>
                <a:extLst>
                  <a:ext uri="{0D108BD9-81ED-4DB2-BD59-A6C34878D82A}">
                    <a16:rowId xmlns:a16="http://schemas.microsoft.com/office/drawing/2014/main" val="3823183671"/>
                  </a:ext>
                </a:extLst>
              </a:tr>
              <a:tr h="172991">
                <a:tc>
                  <a:txBody>
                    <a:bodyPr/>
                    <a:lstStyle/>
                    <a:p>
                      <a:pPr algn="l" fontAlgn="b"/>
                      <a:r>
                        <a:rPr lang="en-CA" sz="900" b="0" i="0" u="none" strike="noStrike">
                          <a:solidFill>
                            <a:srgbClr val="008000"/>
                          </a:solidFill>
                          <a:effectLst/>
                          <a:latin typeface="Calibri" panose="020F0502020204030204" pitchFamily="34" charset="0"/>
                        </a:rPr>
                        <a:t>at</a:t>
                      </a:r>
                    </a:p>
                  </a:txBody>
                  <a:tcPr marL="8650" marR="8650" marT="8650" marB="0" anchor="b">
                    <a:lnL>
                      <a:noFill/>
                    </a:lnL>
                    <a:lnR>
                      <a:noFill/>
                    </a:lnR>
                    <a:lnT>
                      <a:noFill/>
                    </a:lnT>
                    <a:lnB>
                      <a:noFill/>
                    </a:lnB>
                  </a:tcPr>
                </a:tc>
                <a:extLst>
                  <a:ext uri="{0D108BD9-81ED-4DB2-BD59-A6C34878D82A}">
                    <a16:rowId xmlns:a16="http://schemas.microsoft.com/office/drawing/2014/main" val="2180468262"/>
                  </a:ext>
                </a:extLst>
              </a:tr>
              <a:tr h="172991">
                <a:tc>
                  <a:txBody>
                    <a:bodyPr/>
                    <a:lstStyle/>
                    <a:p>
                      <a:pPr algn="l" fontAlgn="b"/>
                      <a:r>
                        <a:rPr lang="en-CA" sz="900" b="0" i="0" u="none" strike="noStrike">
                          <a:solidFill>
                            <a:srgbClr val="008000"/>
                          </a:solidFill>
                          <a:effectLst/>
                          <a:latin typeface="Calibri" panose="020F0502020204030204" pitchFamily="34" charset="0"/>
                        </a:rPr>
                        <a:t>fthg</a:t>
                      </a:r>
                    </a:p>
                  </a:txBody>
                  <a:tcPr marL="8650" marR="8650" marT="8650" marB="0" anchor="b">
                    <a:lnL>
                      <a:noFill/>
                    </a:lnL>
                    <a:lnR>
                      <a:noFill/>
                    </a:lnR>
                    <a:lnT>
                      <a:noFill/>
                    </a:lnT>
                    <a:lnB>
                      <a:noFill/>
                    </a:lnB>
                  </a:tcPr>
                </a:tc>
                <a:extLst>
                  <a:ext uri="{0D108BD9-81ED-4DB2-BD59-A6C34878D82A}">
                    <a16:rowId xmlns:a16="http://schemas.microsoft.com/office/drawing/2014/main" val="126025624"/>
                  </a:ext>
                </a:extLst>
              </a:tr>
              <a:tr h="172991">
                <a:tc>
                  <a:txBody>
                    <a:bodyPr/>
                    <a:lstStyle/>
                    <a:p>
                      <a:pPr algn="l" fontAlgn="b"/>
                      <a:r>
                        <a:rPr lang="en-CA" sz="900" b="0" i="0" u="none" strike="noStrike">
                          <a:solidFill>
                            <a:srgbClr val="008000"/>
                          </a:solidFill>
                          <a:effectLst/>
                          <a:latin typeface="Calibri" panose="020F0502020204030204" pitchFamily="34" charset="0"/>
                        </a:rPr>
                        <a:t>ftag</a:t>
                      </a:r>
                    </a:p>
                  </a:txBody>
                  <a:tcPr marL="8650" marR="8650" marT="8650" marB="0" anchor="b">
                    <a:lnL>
                      <a:noFill/>
                    </a:lnL>
                    <a:lnR>
                      <a:noFill/>
                    </a:lnR>
                    <a:lnT>
                      <a:noFill/>
                    </a:lnT>
                    <a:lnB>
                      <a:noFill/>
                    </a:lnB>
                  </a:tcPr>
                </a:tc>
                <a:extLst>
                  <a:ext uri="{0D108BD9-81ED-4DB2-BD59-A6C34878D82A}">
                    <a16:rowId xmlns:a16="http://schemas.microsoft.com/office/drawing/2014/main" val="451884501"/>
                  </a:ext>
                </a:extLst>
              </a:tr>
              <a:tr h="172991">
                <a:tc>
                  <a:txBody>
                    <a:bodyPr/>
                    <a:lstStyle/>
                    <a:p>
                      <a:pPr algn="l" fontAlgn="b"/>
                      <a:r>
                        <a:rPr lang="en-CA" sz="900" b="0" i="0" u="none" strike="noStrike">
                          <a:solidFill>
                            <a:srgbClr val="008000"/>
                          </a:solidFill>
                          <a:effectLst/>
                          <a:latin typeface="Calibri" panose="020F0502020204030204" pitchFamily="34" charset="0"/>
                        </a:rPr>
                        <a:t>odd_h</a:t>
                      </a:r>
                    </a:p>
                  </a:txBody>
                  <a:tcPr marL="8650" marR="8650" marT="8650" marB="0" anchor="b">
                    <a:lnL>
                      <a:noFill/>
                    </a:lnL>
                    <a:lnR>
                      <a:noFill/>
                    </a:lnR>
                    <a:lnT>
                      <a:noFill/>
                    </a:lnT>
                    <a:lnB>
                      <a:noFill/>
                    </a:lnB>
                  </a:tcPr>
                </a:tc>
                <a:extLst>
                  <a:ext uri="{0D108BD9-81ED-4DB2-BD59-A6C34878D82A}">
                    <a16:rowId xmlns:a16="http://schemas.microsoft.com/office/drawing/2014/main" val="3296734800"/>
                  </a:ext>
                </a:extLst>
              </a:tr>
              <a:tr h="172991">
                <a:tc>
                  <a:txBody>
                    <a:bodyPr/>
                    <a:lstStyle/>
                    <a:p>
                      <a:pPr algn="l" fontAlgn="b"/>
                      <a:r>
                        <a:rPr lang="en-CA" sz="900" b="0" i="0" u="none" strike="noStrike">
                          <a:solidFill>
                            <a:srgbClr val="008000"/>
                          </a:solidFill>
                          <a:effectLst/>
                          <a:latin typeface="Calibri" panose="020F0502020204030204" pitchFamily="34" charset="0"/>
                        </a:rPr>
                        <a:t>odd_d</a:t>
                      </a:r>
                    </a:p>
                  </a:txBody>
                  <a:tcPr marL="8650" marR="8650" marT="8650" marB="0" anchor="b">
                    <a:lnL>
                      <a:noFill/>
                    </a:lnL>
                    <a:lnR>
                      <a:noFill/>
                    </a:lnR>
                    <a:lnT>
                      <a:noFill/>
                    </a:lnT>
                    <a:lnB>
                      <a:noFill/>
                    </a:lnB>
                  </a:tcPr>
                </a:tc>
                <a:extLst>
                  <a:ext uri="{0D108BD9-81ED-4DB2-BD59-A6C34878D82A}">
                    <a16:rowId xmlns:a16="http://schemas.microsoft.com/office/drawing/2014/main" val="1558719164"/>
                  </a:ext>
                </a:extLst>
              </a:tr>
              <a:tr h="172991">
                <a:tc>
                  <a:txBody>
                    <a:bodyPr/>
                    <a:lstStyle/>
                    <a:p>
                      <a:pPr algn="l" fontAlgn="b"/>
                      <a:r>
                        <a:rPr lang="en-CA" sz="900" b="0" i="0" u="none" strike="noStrike">
                          <a:solidFill>
                            <a:srgbClr val="008000"/>
                          </a:solidFill>
                          <a:effectLst/>
                          <a:latin typeface="Calibri" panose="020F0502020204030204" pitchFamily="34" charset="0"/>
                        </a:rPr>
                        <a:t>odd_a</a:t>
                      </a:r>
                    </a:p>
                  </a:txBody>
                  <a:tcPr marL="8650" marR="8650" marT="8650" marB="0" anchor="b">
                    <a:lnL>
                      <a:noFill/>
                    </a:lnL>
                    <a:lnR>
                      <a:noFill/>
                    </a:lnR>
                    <a:lnT>
                      <a:noFill/>
                    </a:lnT>
                    <a:lnB>
                      <a:noFill/>
                    </a:lnB>
                  </a:tcPr>
                </a:tc>
                <a:extLst>
                  <a:ext uri="{0D108BD9-81ED-4DB2-BD59-A6C34878D82A}">
                    <a16:rowId xmlns:a16="http://schemas.microsoft.com/office/drawing/2014/main" val="2174079071"/>
                  </a:ext>
                </a:extLst>
              </a:tr>
              <a:tr h="172991">
                <a:tc>
                  <a:txBody>
                    <a:bodyPr/>
                    <a:lstStyle/>
                    <a:p>
                      <a:pPr algn="l" fontAlgn="b"/>
                      <a:r>
                        <a:rPr lang="en-CA" sz="900" b="0" i="0" u="none" strike="noStrike">
                          <a:solidFill>
                            <a:srgbClr val="008000"/>
                          </a:solidFill>
                          <a:effectLst/>
                          <a:latin typeface="Calibri" panose="020F0502020204030204" pitchFamily="34" charset="0"/>
                        </a:rPr>
                        <a:t>odd_over</a:t>
                      </a:r>
                    </a:p>
                  </a:txBody>
                  <a:tcPr marL="8650" marR="8650" marT="8650" marB="0" anchor="b">
                    <a:lnL>
                      <a:noFill/>
                    </a:lnL>
                    <a:lnR>
                      <a:noFill/>
                    </a:lnR>
                    <a:lnT>
                      <a:noFill/>
                    </a:lnT>
                    <a:lnB>
                      <a:noFill/>
                    </a:lnB>
                  </a:tcPr>
                </a:tc>
                <a:extLst>
                  <a:ext uri="{0D108BD9-81ED-4DB2-BD59-A6C34878D82A}">
                    <a16:rowId xmlns:a16="http://schemas.microsoft.com/office/drawing/2014/main" val="1758079414"/>
                  </a:ext>
                </a:extLst>
              </a:tr>
              <a:tr h="313113">
                <a:tc>
                  <a:txBody>
                    <a:bodyPr/>
                    <a:lstStyle/>
                    <a:p>
                      <a:pPr algn="l" fontAlgn="b"/>
                      <a:r>
                        <a:rPr lang="en-CA" sz="900" b="0" i="0" u="none" strike="noStrike">
                          <a:solidFill>
                            <a:srgbClr val="008000"/>
                          </a:solidFill>
                          <a:effectLst/>
                          <a:latin typeface="Calibri" panose="020F0502020204030204" pitchFamily="34" charset="0"/>
                        </a:rPr>
                        <a:t>odd_under</a:t>
                      </a:r>
                    </a:p>
                  </a:txBody>
                  <a:tcPr marL="8650" marR="8650" marT="8650" marB="0" anchor="b">
                    <a:lnL>
                      <a:noFill/>
                    </a:lnL>
                    <a:lnR>
                      <a:noFill/>
                    </a:lnR>
                    <a:lnT>
                      <a:noFill/>
                    </a:lnT>
                    <a:lnB>
                      <a:noFill/>
                    </a:lnB>
                  </a:tcPr>
                </a:tc>
                <a:extLst>
                  <a:ext uri="{0D108BD9-81ED-4DB2-BD59-A6C34878D82A}">
                    <a16:rowId xmlns:a16="http://schemas.microsoft.com/office/drawing/2014/main" val="3651904795"/>
                  </a:ext>
                </a:extLst>
              </a:tr>
              <a:tr h="172991">
                <a:tc>
                  <a:txBody>
                    <a:bodyPr/>
                    <a:lstStyle/>
                    <a:p>
                      <a:pPr algn="l" fontAlgn="b"/>
                      <a:r>
                        <a:rPr lang="en-CA" sz="900" b="0" i="0" u="none" strike="noStrike">
                          <a:solidFill>
                            <a:srgbClr val="008000"/>
                          </a:solidFill>
                          <a:effectLst/>
                          <a:latin typeface="Calibri" panose="020F0502020204030204" pitchFamily="34" charset="0"/>
                        </a:rPr>
                        <a:t>odd_bts</a:t>
                      </a:r>
                    </a:p>
                  </a:txBody>
                  <a:tcPr marL="8650" marR="8650" marT="8650" marB="0" anchor="b">
                    <a:lnL>
                      <a:noFill/>
                    </a:lnL>
                    <a:lnR>
                      <a:noFill/>
                    </a:lnR>
                    <a:lnT>
                      <a:noFill/>
                    </a:lnT>
                    <a:lnB>
                      <a:noFill/>
                    </a:lnB>
                  </a:tcPr>
                </a:tc>
                <a:extLst>
                  <a:ext uri="{0D108BD9-81ED-4DB2-BD59-A6C34878D82A}">
                    <a16:rowId xmlns:a16="http://schemas.microsoft.com/office/drawing/2014/main" val="1926629047"/>
                  </a:ext>
                </a:extLst>
              </a:tr>
              <a:tr h="313113">
                <a:tc>
                  <a:txBody>
                    <a:bodyPr/>
                    <a:lstStyle/>
                    <a:p>
                      <a:pPr algn="l" fontAlgn="b"/>
                      <a:r>
                        <a:rPr lang="en-CA" sz="900" b="0" i="0" u="none" strike="noStrike" dirty="0" err="1">
                          <a:solidFill>
                            <a:srgbClr val="008000"/>
                          </a:solidFill>
                          <a:effectLst/>
                          <a:latin typeface="Calibri" panose="020F0502020204030204" pitchFamily="34" charset="0"/>
                        </a:rPr>
                        <a:t>odd_bts_n</a:t>
                      </a:r>
                      <a:endParaRPr lang="en-CA" sz="900" b="0" i="0" u="none" strike="noStrike" dirty="0">
                        <a:solidFill>
                          <a:srgbClr val="008000"/>
                        </a:solidFill>
                        <a:effectLst/>
                        <a:latin typeface="Calibri" panose="020F0502020204030204" pitchFamily="34" charset="0"/>
                      </a:endParaRPr>
                    </a:p>
                  </a:txBody>
                  <a:tcPr marL="8650" marR="8650" marT="8650" marB="0" anchor="b">
                    <a:lnL>
                      <a:noFill/>
                    </a:lnL>
                    <a:lnR>
                      <a:noFill/>
                    </a:lnR>
                    <a:lnT>
                      <a:noFill/>
                    </a:lnT>
                    <a:lnB>
                      <a:noFill/>
                    </a:lnB>
                  </a:tcPr>
                </a:tc>
                <a:extLst>
                  <a:ext uri="{0D108BD9-81ED-4DB2-BD59-A6C34878D82A}">
                    <a16:rowId xmlns:a16="http://schemas.microsoft.com/office/drawing/2014/main" val="195815994"/>
                  </a:ext>
                </a:extLst>
              </a:tr>
            </a:tbl>
          </a:graphicData>
        </a:graphic>
      </p:graphicFrame>
    </p:spTree>
    <p:extLst>
      <p:ext uri="{BB962C8B-B14F-4D97-AF65-F5344CB8AC3E}">
        <p14:creationId xmlns:p14="http://schemas.microsoft.com/office/powerpoint/2010/main" val="192811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sz="2200" dirty="0"/>
              <a:t>Match Outcome Feature Analysis</a:t>
            </a:r>
            <a:br>
              <a:rPr lang="en-CA" sz="2200" dirty="0"/>
            </a:br>
            <a:r>
              <a:rPr lang="en-CA" sz="2200" dirty="0"/>
              <a:t>Summary</a:t>
            </a:r>
          </a:p>
        </p:txBody>
      </p:sp>
      <p:sp>
        <p:nvSpPr>
          <p:cNvPr id="3" name="TextBox 2">
            <a:extLst>
              <a:ext uri="{FF2B5EF4-FFF2-40B4-BE49-F238E27FC236}">
                <a16:creationId xmlns:a16="http://schemas.microsoft.com/office/drawing/2014/main" id="{265B952F-8670-423D-92D2-64C7A84E0476}"/>
              </a:ext>
            </a:extLst>
          </p:cNvPr>
          <p:cNvSpPr txBox="1"/>
          <p:nvPr/>
        </p:nvSpPr>
        <p:spPr>
          <a:xfrm>
            <a:off x="448965" y="1641331"/>
            <a:ext cx="7329839" cy="2462213"/>
          </a:xfrm>
          <a:prstGeom prst="rect">
            <a:avLst/>
          </a:prstGeom>
          <a:noFill/>
        </p:spPr>
        <p:txBody>
          <a:bodyPr wrap="square" rtlCol="0">
            <a:spAutoFit/>
          </a:bodyPr>
          <a:lstStyle/>
          <a:p>
            <a:pPr marL="285750" indent="-285750">
              <a:buFont typeface="Wingdings" panose="05000000000000000000" pitchFamily="2" charset="2"/>
              <a:buChar char="ü"/>
            </a:pPr>
            <a:r>
              <a:rPr lang="en-CA" altLang="zh-CN" sz="1400" dirty="0">
                <a:solidFill>
                  <a:srgbClr val="008000"/>
                </a:solidFill>
              </a:rPr>
              <a:t>Champions will have significantly more goals comparing the league average.</a:t>
            </a:r>
          </a:p>
          <a:p>
            <a:pPr marL="285750" indent="-285750">
              <a:buFont typeface="Wingdings" panose="05000000000000000000" pitchFamily="2" charset="2"/>
              <a:buChar char="ü"/>
            </a:pPr>
            <a:r>
              <a:rPr lang="en-CA" altLang="zh-CN" sz="1400" dirty="0">
                <a:solidFill>
                  <a:srgbClr val="008000"/>
                </a:solidFill>
              </a:rPr>
              <a:t>Champion will have more goals at home games comparing to away games.</a:t>
            </a:r>
          </a:p>
          <a:p>
            <a:pPr marL="285750" indent="-285750">
              <a:buFont typeface="Wingdings" panose="05000000000000000000" pitchFamily="2" charset="2"/>
              <a:buChar char="ü"/>
            </a:pPr>
            <a:r>
              <a:rPr lang="en-CA" sz="1400" dirty="0">
                <a:solidFill>
                  <a:srgbClr val="008000"/>
                </a:solidFill>
              </a:rPr>
              <a:t>Number of fouls and red card is similar to league champion and other teams.</a:t>
            </a:r>
          </a:p>
          <a:p>
            <a:pPr marL="285750" indent="-285750">
              <a:buFont typeface="Wingdings" panose="05000000000000000000" pitchFamily="2" charset="2"/>
              <a:buChar char="ü"/>
            </a:pPr>
            <a:endParaRPr lang="en-CA" sz="1400" dirty="0">
              <a:solidFill>
                <a:srgbClr val="008000"/>
              </a:solidFill>
            </a:endParaRPr>
          </a:p>
          <a:p>
            <a:pPr marL="285750" indent="-285750">
              <a:buFont typeface="Wingdings" panose="05000000000000000000" pitchFamily="2" charset="2"/>
              <a:buChar char="ü"/>
            </a:pPr>
            <a:r>
              <a:rPr lang="en-CA" sz="1400" dirty="0">
                <a:solidFill>
                  <a:srgbClr val="008000"/>
                </a:solidFill>
              </a:rPr>
              <a:t>Comparison across leagues:</a:t>
            </a:r>
          </a:p>
          <a:p>
            <a:pPr marL="742950" lvl="1" indent="-285750">
              <a:buFont typeface="Wingdings" panose="05000000000000000000" pitchFamily="2" charset="2"/>
              <a:buChar char="ü"/>
            </a:pPr>
            <a:r>
              <a:rPr lang="en-CA" sz="1400" dirty="0">
                <a:solidFill>
                  <a:srgbClr val="008000"/>
                </a:solidFill>
              </a:rPr>
              <a:t>Serie A has the lease goal for champions and the lowest goal efficiency. Italian team tend to have better defence, this could be one of the reason.</a:t>
            </a:r>
          </a:p>
          <a:p>
            <a:pPr marL="742950" lvl="1" indent="-285750">
              <a:buFont typeface="Wingdings" panose="05000000000000000000" pitchFamily="2" charset="2"/>
              <a:buChar char="ü"/>
            </a:pPr>
            <a:r>
              <a:rPr lang="en-CA" sz="1400" dirty="0">
                <a:solidFill>
                  <a:srgbClr val="008000"/>
                </a:solidFill>
              </a:rPr>
              <a:t>La Liga has the largest gap between champion and league average on goals. La Liga also has the biggest dominance in the home game goal.</a:t>
            </a:r>
          </a:p>
          <a:p>
            <a:pPr marL="742950" lvl="1" indent="-285750">
              <a:buFont typeface="Wingdings" panose="05000000000000000000" pitchFamily="2" charset="2"/>
              <a:buChar char="ü"/>
            </a:pPr>
            <a:r>
              <a:rPr lang="en-CA" sz="1400" dirty="0">
                <a:solidFill>
                  <a:srgbClr val="008000"/>
                </a:solidFill>
              </a:rPr>
              <a:t>EPL’s champion has the least fouls committed.</a:t>
            </a:r>
          </a:p>
          <a:p>
            <a:pPr marL="742950" lvl="1" indent="-285750">
              <a:buFont typeface="Wingdings" panose="05000000000000000000" pitchFamily="2" charset="2"/>
              <a:buChar char="ü"/>
            </a:pPr>
            <a:endParaRPr lang="en-CA" sz="1400" dirty="0">
              <a:solidFill>
                <a:srgbClr val="008000"/>
              </a:solidFill>
            </a:endParaRPr>
          </a:p>
        </p:txBody>
      </p:sp>
    </p:spTree>
    <p:extLst>
      <p:ext uri="{BB962C8B-B14F-4D97-AF65-F5344CB8AC3E}">
        <p14:creationId xmlns:p14="http://schemas.microsoft.com/office/powerpoint/2010/main" val="2062607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AFF6-692B-4E04-90F2-9A66237F8F3F}"/>
              </a:ext>
            </a:extLst>
          </p:cNvPr>
          <p:cNvSpPr>
            <a:spLocks noGrp="1"/>
          </p:cNvSpPr>
          <p:nvPr>
            <p:ph type="title"/>
          </p:nvPr>
        </p:nvSpPr>
        <p:spPr>
          <a:xfrm>
            <a:off x="106561" y="128470"/>
            <a:ext cx="8093365" cy="916230"/>
          </a:xfrm>
        </p:spPr>
        <p:txBody>
          <a:bodyPr>
            <a:normAutofit/>
          </a:bodyPr>
          <a:lstStyle/>
          <a:p>
            <a:r>
              <a:rPr lang="en-CA" dirty="0"/>
              <a:t>Event Analysis</a:t>
            </a:r>
            <a:endParaRPr lang="en-CA" sz="2200" dirty="0"/>
          </a:p>
        </p:txBody>
      </p:sp>
      <p:sp>
        <p:nvSpPr>
          <p:cNvPr id="5" name="TextBox 4">
            <a:extLst>
              <a:ext uri="{FF2B5EF4-FFF2-40B4-BE49-F238E27FC236}">
                <a16:creationId xmlns:a16="http://schemas.microsoft.com/office/drawing/2014/main" id="{FE7DA574-B8BB-4017-8FD0-2587B28073DC}"/>
              </a:ext>
            </a:extLst>
          </p:cNvPr>
          <p:cNvSpPr txBox="1"/>
          <p:nvPr/>
        </p:nvSpPr>
        <p:spPr>
          <a:xfrm>
            <a:off x="106561" y="1350110"/>
            <a:ext cx="8398775"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8000"/>
                </a:solidFill>
              </a:rPr>
              <a:t>We are using a secondary dataset to analyze events, individual performances and relationship between betting odds and actual match results</a:t>
            </a:r>
          </a:p>
          <a:p>
            <a:pPr marL="285750" indent="-285750">
              <a:buFont typeface="Arial" panose="020B0604020202020204" pitchFamily="34" charset="0"/>
              <a:buChar char="•"/>
            </a:pPr>
            <a:r>
              <a:rPr lang="en-US" sz="1400" dirty="0">
                <a:solidFill>
                  <a:srgbClr val="008000"/>
                </a:solidFill>
              </a:rPr>
              <a:t>Each row of this dataset corresponds to an event during a soccer match – overall the dataset has information for almost a million events</a:t>
            </a:r>
          </a:p>
          <a:p>
            <a:pPr marL="285750" indent="-285750">
              <a:buFont typeface="Arial" panose="020B0604020202020204" pitchFamily="34" charset="0"/>
              <a:buChar char="•"/>
            </a:pPr>
            <a:r>
              <a:rPr lang="en-US" sz="1400" dirty="0">
                <a:solidFill>
                  <a:srgbClr val="008000"/>
                </a:solidFill>
              </a:rPr>
              <a:t>Some examples of events are : Foul, Goal Scored, Goal Blocked, Substitution, Offside, Handball, Penalty etc.</a:t>
            </a:r>
          </a:p>
          <a:p>
            <a:endParaRPr lang="en-US" sz="1400" dirty="0">
              <a:solidFill>
                <a:srgbClr val="008000"/>
              </a:solidFill>
            </a:endParaRPr>
          </a:p>
          <a:p>
            <a:r>
              <a:rPr lang="en-US" sz="1400" dirty="0">
                <a:solidFill>
                  <a:srgbClr val="008000"/>
                </a:solidFill>
              </a:rPr>
              <a:t> </a:t>
            </a:r>
            <a:endParaRPr lang="en-CA" sz="1400" dirty="0">
              <a:solidFill>
                <a:srgbClr val="008000"/>
              </a:solidFill>
            </a:endParaRPr>
          </a:p>
        </p:txBody>
      </p:sp>
      <p:pic>
        <p:nvPicPr>
          <p:cNvPr id="1026" name="Picture 2">
            <a:extLst>
              <a:ext uri="{FF2B5EF4-FFF2-40B4-BE49-F238E27FC236}">
                <a16:creationId xmlns:a16="http://schemas.microsoft.com/office/drawing/2014/main" id="{5F19368D-DA08-4057-95D2-19901092E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90" y="2538317"/>
            <a:ext cx="6404460" cy="264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559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584775"/>
          </a:xfrm>
          <a:prstGeom prst="rect">
            <a:avLst/>
          </a:prstGeom>
        </p:spPr>
        <p:txBody>
          <a:bodyPr>
            <a:spAutoFit/>
          </a:bodyPr>
          <a:lstStyle/>
          <a:p>
            <a:r>
              <a:rPr lang="en-CA" sz="3200" dirty="0">
                <a:solidFill>
                  <a:schemeClr val="bg1"/>
                </a:solidFill>
                <a:latin typeface="+mj-lt"/>
              </a:rPr>
              <a:t>Event Analysis</a:t>
            </a:r>
          </a:p>
        </p:txBody>
      </p:sp>
      <p:pic>
        <p:nvPicPr>
          <p:cNvPr id="2050" name="Picture 2">
            <a:extLst>
              <a:ext uri="{FF2B5EF4-FFF2-40B4-BE49-F238E27FC236}">
                <a16:creationId xmlns:a16="http://schemas.microsoft.com/office/drawing/2014/main" id="{E6C7DC5C-AA07-4C44-ACEC-F0C86BFE7E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79969"/>
            <a:ext cx="3732675" cy="15680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5250CCC-07A9-4292-9D01-688841AD56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1" y="3601259"/>
            <a:ext cx="3771455" cy="15680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6192253-2627-4648-B007-A9828539D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7771" y="1084532"/>
            <a:ext cx="3732675" cy="16399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7B66EBE-500C-426B-BAA9-3504637574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8721" y="3575411"/>
            <a:ext cx="3771455" cy="156808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77C2BCB-5751-4962-99BD-B06552B20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835" y="2384606"/>
            <a:ext cx="3732675" cy="16399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F5E7C0-3AC3-449A-B577-CAAB6F472DB4}"/>
              </a:ext>
            </a:extLst>
          </p:cNvPr>
          <p:cNvSpPr txBox="1"/>
          <p:nvPr/>
        </p:nvSpPr>
        <p:spPr>
          <a:xfrm>
            <a:off x="296259" y="2691319"/>
            <a:ext cx="1985165" cy="600164"/>
          </a:xfrm>
          <a:prstGeom prst="rect">
            <a:avLst/>
          </a:prstGeom>
          <a:noFill/>
        </p:spPr>
        <p:txBody>
          <a:bodyPr wrap="square" rtlCol="0">
            <a:spAutoFit/>
          </a:bodyPr>
          <a:lstStyle/>
          <a:p>
            <a:r>
              <a:rPr lang="en-US" sz="1100" dirty="0">
                <a:solidFill>
                  <a:srgbClr val="008000"/>
                </a:solidFill>
              </a:rPr>
              <a:t>So the top 3 events in every league are Free kick won, Fouls and Attempts</a:t>
            </a:r>
            <a:endParaRPr lang="en-CA" sz="1100" dirty="0">
              <a:solidFill>
                <a:srgbClr val="008000"/>
              </a:solidFill>
            </a:endParaRPr>
          </a:p>
        </p:txBody>
      </p:sp>
      <p:sp>
        <p:nvSpPr>
          <p:cNvPr id="4" name="Rectangle 3">
            <a:extLst>
              <a:ext uri="{FF2B5EF4-FFF2-40B4-BE49-F238E27FC236}">
                <a16:creationId xmlns:a16="http://schemas.microsoft.com/office/drawing/2014/main" id="{32CC13E7-A44B-4831-8110-46A139D1BB11}"/>
              </a:ext>
            </a:extLst>
          </p:cNvPr>
          <p:cNvSpPr/>
          <p:nvPr/>
        </p:nvSpPr>
        <p:spPr>
          <a:xfrm>
            <a:off x="6319510" y="2849851"/>
            <a:ext cx="2901395" cy="600164"/>
          </a:xfrm>
          <a:prstGeom prst="rect">
            <a:avLst/>
          </a:prstGeom>
        </p:spPr>
        <p:txBody>
          <a:bodyPr wrap="square">
            <a:spAutoFit/>
          </a:bodyPr>
          <a:lstStyle/>
          <a:p>
            <a:r>
              <a:rPr lang="en-US" sz="1100" dirty="0">
                <a:solidFill>
                  <a:srgbClr val="008000"/>
                </a:solidFill>
              </a:rPr>
              <a:t>EPL produces half the number of fouls as compared to La Liga despite the fact that both leagues involve same number of matches</a:t>
            </a:r>
            <a:endParaRPr lang="en-CA" sz="1100" dirty="0">
              <a:solidFill>
                <a:srgbClr val="008000"/>
              </a:solidFill>
            </a:endParaRPr>
          </a:p>
        </p:txBody>
      </p:sp>
    </p:spTree>
    <p:extLst>
      <p:ext uri="{BB962C8B-B14F-4D97-AF65-F5344CB8AC3E}">
        <p14:creationId xmlns:p14="http://schemas.microsoft.com/office/powerpoint/2010/main" val="2716392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59" y="-61316"/>
            <a:ext cx="5344675" cy="1569660"/>
          </a:xfrm>
          <a:prstGeom prst="rect">
            <a:avLst/>
          </a:prstGeom>
        </p:spPr>
        <p:txBody>
          <a:bodyPr wrap="square">
            <a:spAutoFit/>
          </a:bodyPr>
          <a:lstStyle/>
          <a:p>
            <a:r>
              <a:rPr lang="en-CA" sz="3200" dirty="0">
                <a:solidFill>
                  <a:schemeClr val="bg1"/>
                </a:solidFill>
                <a:latin typeface="+mj-lt"/>
              </a:rPr>
              <a:t>Event Analysis: </a:t>
            </a:r>
            <a:r>
              <a:rPr lang="en-US" sz="3200" dirty="0">
                <a:solidFill>
                  <a:schemeClr val="bg1"/>
                </a:solidFill>
                <a:latin typeface="+mj-lt"/>
              </a:rPr>
              <a:t>Where to aim in order to score a goal ?</a:t>
            </a:r>
          </a:p>
          <a:p>
            <a:endParaRPr lang="en-CA" sz="3200" dirty="0">
              <a:solidFill>
                <a:schemeClr val="bg1"/>
              </a:solidFill>
              <a:latin typeface="+mj-lt"/>
            </a:endParaRPr>
          </a:p>
        </p:txBody>
      </p:sp>
      <p:sp>
        <p:nvSpPr>
          <p:cNvPr id="3" name="TextBox 2">
            <a:extLst>
              <a:ext uri="{FF2B5EF4-FFF2-40B4-BE49-F238E27FC236}">
                <a16:creationId xmlns:a16="http://schemas.microsoft.com/office/drawing/2014/main" id="{FE92F2DC-4C9F-4E04-8DF9-B4BDE66D9CC4}"/>
              </a:ext>
            </a:extLst>
          </p:cNvPr>
          <p:cNvSpPr txBox="1"/>
          <p:nvPr/>
        </p:nvSpPr>
        <p:spPr>
          <a:xfrm>
            <a:off x="448965" y="1508344"/>
            <a:ext cx="8093365" cy="307777"/>
          </a:xfrm>
          <a:prstGeom prst="rect">
            <a:avLst/>
          </a:prstGeom>
          <a:noFill/>
        </p:spPr>
        <p:txBody>
          <a:bodyPr wrap="square" rtlCol="0">
            <a:spAutoFit/>
          </a:bodyPr>
          <a:lstStyle/>
          <a:p>
            <a:r>
              <a:rPr lang="en-CA" sz="1100" dirty="0">
                <a:solidFill>
                  <a:srgbClr val="008000"/>
                </a:solidFill>
              </a:rPr>
              <a:t>Here’s what goal data for last 6 </a:t>
            </a:r>
            <a:r>
              <a:rPr lang="en-CA" sz="1400" dirty="0">
                <a:solidFill>
                  <a:srgbClr val="008000"/>
                </a:solidFill>
              </a:rPr>
              <a:t>years</a:t>
            </a:r>
            <a:r>
              <a:rPr lang="en-CA" sz="1100" dirty="0">
                <a:solidFill>
                  <a:srgbClr val="008000"/>
                </a:solidFill>
              </a:rPr>
              <a:t> reveal :</a:t>
            </a:r>
          </a:p>
        </p:txBody>
      </p:sp>
      <p:pic>
        <p:nvPicPr>
          <p:cNvPr id="3074" name="Picture 2">
            <a:extLst>
              <a:ext uri="{FF2B5EF4-FFF2-40B4-BE49-F238E27FC236}">
                <a16:creationId xmlns:a16="http://schemas.microsoft.com/office/drawing/2014/main" id="{DDF25D0B-59E2-4A0A-81A6-29BF106E2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75" y="1816121"/>
            <a:ext cx="6271110" cy="258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A506EB-74CC-4B07-B003-AEB326E2A41A}"/>
              </a:ext>
            </a:extLst>
          </p:cNvPr>
          <p:cNvSpPr txBox="1"/>
          <p:nvPr/>
        </p:nvSpPr>
        <p:spPr>
          <a:xfrm>
            <a:off x="448964" y="4552809"/>
            <a:ext cx="8093365" cy="261610"/>
          </a:xfrm>
          <a:prstGeom prst="rect">
            <a:avLst/>
          </a:prstGeom>
          <a:noFill/>
        </p:spPr>
        <p:txBody>
          <a:bodyPr wrap="square" rtlCol="0">
            <a:spAutoFit/>
          </a:bodyPr>
          <a:lstStyle/>
          <a:p>
            <a:r>
              <a:rPr lang="en-CA" sz="1100" dirty="0">
                <a:solidFill>
                  <a:srgbClr val="008000"/>
                </a:solidFill>
              </a:rPr>
              <a:t>Data clearly suggests that most of the goals come off shots aimed at the bottom left or right corner</a:t>
            </a:r>
          </a:p>
        </p:txBody>
      </p:sp>
    </p:spTree>
    <p:extLst>
      <p:ext uri="{BB962C8B-B14F-4D97-AF65-F5344CB8AC3E}">
        <p14:creationId xmlns:p14="http://schemas.microsoft.com/office/powerpoint/2010/main" val="2336333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143555" y="-61316"/>
            <a:ext cx="7024430" cy="1077218"/>
          </a:xfrm>
          <a:prstGeom prst="rect">
            <a:avLst/>
          </a:prstGeom>
        </p:spPr>
        <p:txBody>
          <a:bodyPr wrap="square">
            <a:spAutoFit/>
          </a:bodyPr>
          <a:lstStyle/>
          <a:p>
            <a:r>
              <a:rPr lang="en-US" sz="3200" dirty="0">
                <a:solidFill>
                  <a:schemeClr val="bg1"/>
                </a:solidFill>
              </a:rPr>
              <a:t>Which teams and individuals are the most prolific scorers ?</a:t>
            </a:r>
          </a:p>
        </p:txBody>
      </p:sp>
      <p:sp>
        <p:nvSpPr>
          <p:cNvPr id="6" name="TextBox 5">
            <a:extLst>
              <a:ext uri="{FF2B5EF4-FFF2-40B4-BE49-F238E27FC236}">
                <a16:creationId xmlns:a16="http://schemas.microsoft.com/office/drawing/2014/main" id="{706BD8C3-2690-4568-BC3E-FB96C604594D}"/>
              </a:ext>
            </a:extLst>
          </p:cNvPr>
          <p:cNvSpPr txBox="1"/>
          <p:nvPr/>
        </p:nvSpPr>
        <p:spPr>
          <a:xfrm>
            <a:off x="143555" y="1341445"/>
            <a:ext cx="8093365" cy="261610"/>
          </a:xfrm>
          <a:prstGeom prst="rect">
            <a:avLst/>
          </a:prstGeom>
          <a:noFill/>
        </p:spPr>
        <p:txBody>
          <a:bodyPr wrap="square" rtlCol="0">
            <a:spAutoFit/>
          </a:bodyPr>
          <a:lstStyle/>
          <a:p>
            <a:r>
              <a:rPr lang="en-CA" sz="1100" dirty="0">
                <a:solidFill>
                  <a:srgbClr val="008000"/>
                </a:solidFill>
              </a:rPr>
              <a:t>Lets look at the team level data first</a:t>
            </a:r>
          </a:p>
        </p:txBody>
      </p:sp>
      <p:pic>
        <p:nvPicPr>
          <p:cNvPr id="4104" name="Picture 8">
            <a:extLst>
              <a:ext uri="{FF2B5EF4-FFF2-40B4-BE49-F238E27FC236}">
                <a16:creationId xmlns:a16="http://schemas.microsoft.com/office/drawing/2014/main" id="{483CA2D6-A1A7-42FC-8CDD-C8933A1BC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5" y="1472250"/>
            <a:ext cx="8829675" cy="32138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D82E88-6A91-479F-90B8-9EA7381529A5}"/>
              </a:ext>
            </a:extLst>
          </p:cNvPr>
          <p:cNvSpPr txBox="1"/>
          <p:nvPr/>
        </p:nvSpPr>
        <p:spPr>
          <a:xfrm>
            <a:off x="296260" y="4635876"/>
            <a:ext cx="8093365" cy="430887"/>
          </a:xfrm>
          <a:prstGeom prst="rect">
            <a:avLst/>
          </a:prstGeom>
          <a:noFill/>
        </p:spPr>
        <p:txBody>
          <a:bodyPr wrap="square" rtlCol="0">
            <a:spAutoFit/>
          </a:bodyPr>
          <a:lstStyle/>
          <a:p>
            <a:r>
              <a:rPr lang="en-CA" sz="1100" dirty="0">
                <a:solidFill>
                  <a:srgbClr val="008000"/>
                </a:solidFill>
              </a:rPr>
              <a:t>The La Liga giants – Barcelona and Real Madrid are at the top. Bayern Munich is at no 3 with 453 and even if we apply adjustments for La Liga, falls way shot of top 2 at 506. Interestingly none of the EPL teams made it to the list of top 10 goal scorers</a:t>
            </a:r>
          </a:p>
        </p:txBody>
      </p:sp>
    </p:spTree>
    <p:extLst>
      <p:ext uri="{BB962C8B-B14F-4D97-AF65-F5344CB8AC3E}">
        <p14:creationId xmlns:p14="http://schemas.microsoft.com/office/powerpoint/2010/main" val="2844930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6108200" cy="1077218"/>
          </a:xfrm>
          <a:prstGeom prst="rect">
            <a:avLst/>
          </a:prstGeom>
        </p:spPr>
        <p:txBody>
          <a:bodyPr wrap="square">
            <a:spAutoFit/>
          </a:bodyPr>
          <a:lstStyle/>
          <a:p>
            <a:r>
              <a:rPr lang="en-US" sz="3200" dirty="0">
                <a:solidFill>
                  <a:schemeClr val="bg1"/>
                </a:solidFill>
              </a:rPr>
              <a:t>Which teams and individuals are the most prolific scorers ?</a:t>
            </a:r>
          </a:p>
        </p:txBody>
      </p:sp>
      <p:sp>
        <p:nvSpPr>
          <p:cNvPr id="3" name="TextBox 2">
            <a:extLst>
              <a:ext uri="{FF2B5EF4-FFF2-40B4-BE49-F238E27FC236}">
                <a16:creationId xmlns:a16="http://schemas.microsoft.com/office/drawing/2014/main" id="{7B0B76E3-18F9-436A-94A9-5BEC53E7486F}"/>
              </a:ext>
            </a:extLst>
          </p:cNvPr>
          <p:cNvSpPr txBox="1"/>
          <p:nvPr/>
        </p:nvSpPr>
        <p:spPr>
          <a:xfrm>
            <a:off x="134405" y="4532102"/>
            <a:ext cx="8686120" cy="1046440"/>
          </a:xfrm>
          <a:prstGeom prst="rect">
            <a:avLst/>
          </a:prstGeom>
          <a:noFill/>
        </p:spPr>
        <p:txBody>
          <a:bodyPr wrap="square" rtlCol="0">
            <a:spAutoFit/>
          </a:bodyPr>
          <a:lstStyle/>
          <a:p>
            <a:r>
              <a:rPr lang="en-CA" sz="1100" dirty="0">
                <a:solidFill>
                  <a:srgbClr val="008000"/>
                </a:solidFill>
              </a:rPr>
              <a:t>No surprises there at top 2. </a:t>
            </a:r>
            <a:r>
              <a:rPr lang="en-US" sz="1100" dirty="0">
                <a:solidFill>
                  <a:srgbClr val="008000"/>
                </a:solidFill>
              </a:rPr>
              <a:t>Zlatan Ibrahimović is the only player to make it to this list after playing in three different leagues (Serie A, Ligue One, EPL) during this period. Also since he plays for LA Galaxy now, his 2018-19 season data isn’t included here. So he is much closer to no 2 than what the data suggests</a:t>
            </a:r>
          </a:p>
          <a:p>
            <a:br>
              <a:rPr lang="en-US" dirty="0"/>
            </a:br>
            <a:endParaRPr lang="en-CA" sz="1100" dirty="0">
              <a:solidFill>
                <a:srgbClr val="008000"/>
              </a:solidFill>
            </a:endParaRPr>
          </a:p>
        </p:txBody>
      </p:sp>
      <p:pic>
        <p:nvPicPr>
          <p:cNvPr id="5122" name="Picture 2">
            <a:extLst>
              <a:ext uri="{FF2B5EF4-FFF2-40B4-BE49-F238E27FC236}">
                <a16:creationId xmlns:a16="http://schemas.microsoft.com/office/drawing/2014/main" id="{5B015262-E749-478B-91FF-7D318BB8A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 y="1350111"/>
            <a:ext cx="8829675" cy="320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2708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5802790" cy="1077218"/>
          </a:xfrm>
          <a:prstGeom prst="rect">
            <a:avLst/>
          </a:prstGeom>
        </p:spPr>
        <p:txBody>
          <a:bodyPr wrap="square">
            <a:spAutoFit/>
          </a:bodyPr>
          <a:lstStyle/>
          <a:p>
            <a:r>
              <a:rPr lang="en-CA" sz="3200" dirty="0">
                <a:solidFill>
                  <a:schemeClr val="bg1"/>
                </a:solidFill>
                <a:latin typeface="+mj-lt"/>
              </a:rPr>
              <a:t>But what about the number of goal attempts missed ?</a:t>
            </a:r>
          </a:p>
        </p:txBody>
      </p:sp>
      <p:pic>
        <p:nvPicPr>
          <p:cNvPr id="6148" name="Picture 4">
            <a:extLst>
              <a:ext uri="{FF2B5EF4-FFF2-40B4-BE49-F238E27FC236}">
                <a16:creationId xmlns:a16="http://schemas.microsoft.com/office/drawing/2014/main" id="{0E03119E-7E61-4FC7-9FB0-33E57B5D9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07" y="2877161"/>
            <a:ext cx="5059443" cy="226634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0EC17B7-BB7B-4E8C-9F2B-83EB4404A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1215481"/>
            <a:ext cx="5354880" cy="24071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E93028-61D0-46E5-A075-263F94B077FD}"/>
              </a:ext>
            </a:extLst>
          </p:cNvPr>
          <p:cNvSpPr txBox="1"/>
          <p:nvPr/>
        </p:nvSpPr>
        <p:spPr>
          <a:xfrm>
            <a:off x="5946345" y="1746239"/>
            <a:ext cx="2901395" cy="600164"/>
          </a:xfrm>
          <a:prstGeom prst="rect">
            <a:avLst/>
          </a:prstGeom>
          <a:noFill/>
        </p:spPr>
        <p:txBody>
          <a:bodyPr wrap="square" rtlCol="0">
            <a:spAutoFit/>
          </a:bodyPr>
          <a:lstStyle/>
          <a:p>
            <a:r>
              <a:rPr lang="en-US" sz="1100" dirty="0">
                <a:solidFill>
                  <a:srgbClr val="008000"/>
                </a:solidFill>
              </a:rPr>
              <a:t>The top 3 in terms of number of attempts missed are also the same trio of Ronaldo, Messi and Zlatan</a:t>
            </a:r>
            <a:endParaRPr lang="en-CA" sz="1100" dirty="0">
              <a:solidFill>
                <a:srgbClr val="008000"/>
              </a:solidFill>
            </a:endParaRPr>
          </a:p>
        </p:txBody>
      </p:sp>
      <p:sp>
        <p:nvSpPr>
          <p:cNvPr id="7" name="TextBox 6">
            <a:extLst>
              <a:ext uri="{FF2B5EF4-FFF2-40B4-BE49-F238E27FC236}">
                <a16:creationId xmlns:a16="http://schemas.microsoft.com/office/drawing/2014/main" id="{5CBCE3BE-F6B6-4C9D-9BB5-D40A893DA4E5}"/>
              </a:ext>
            </a:extLst>
          </p:cNvPr>
          <p:cNvSpPr txBox="1"/>
          <p:nvPr/>
        </p:nvSpPr>
        <p:spPr>
          <a:xfrm>
            <a:off x="448965" y="3820547"/>
            <a:ext cx="2901395" cy="1107996"/>
          </a:xfrm>
          <a:prstGeom prst="rect">
            <a:avLst/>
          </a:prstGeom>
          <a:noFill/>
        </p:spPr>
        <p:txBody>
          <a:bodyPr wrap="square" rtlCol="0">
            <a:spAutoFit/>
          </a:bodyPr>
          <a:lstStyle/>
          <a:p>
            <a:r>
              <a:rPr lang="en-US" sz="1100" dirty="0">
                <a:solidFill>
                  <a:srgbClr val="008000"/>
                </a:solidFill>
              </a:rPr>
              <a:t>Again the usual suspects at top 3 – clearly they create the most number of chances and hence score the most as well as miss the most</a:t>
            </a:r>
          </a:p>
          <a:p>
            <a:endParaRPr lang="en-US" sz="1100" dirty="0">
              <a:solidFill>
                <a:srgbClr val="008000"/>
              </a:solidFill>
            </a:endParaRPr>
          </a:p>
          <a:p>
            <a:r>
              <a:rPr lang="en-US" sz="1100" dirty="0">
                <a:solidFill>
                  <a:srgbClr val="008000"/>
                </a:solidFill>
              </a:rPr>
              <a:t>Cristiano Ronaldo has almost a 20 % lead over Lionel Messi in terms of number of terms</a:t>
            </a:r>
            <a:endParaRPr lang="en-CA" sz="1100" dirty="0">
              <a:solidFill>
                <a:srgbClr val="008000"/>
              </a:solidFill>
            </a:endParaRPr>
          </a:p>
        </p:txBody>
      </p:sp>
    </p:spTree>
    <p:extLst>
      <p:ext uri="{BB962C8B-B14F-4D97-AF65-F5344CB8AC3E}">
        <p14:creationId xmlns:p14="http://schemas.microsoft.com/office/powerpoint/2010/main" val="3700396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1077218"/>
          </a:xfrm>
          <a:prstGeom prst="rect">
            <a:avLst/>
          </a:prstGeom>
        </p:spPr>
        <p:txBody>
          <a:bodyPr>
            <a:spAutoFit/>
          </a:bodyPr>
          <a:lstStyle/>
          <a:p>
            <a:r>
              <a:rPr lang="en-CA" sz="3200" dirty="0">
                <a:solidFill>
                  <a:schemeClr val="bg1"/>
                </a:solidFill>
                <a:latin typeface="+mj-lt"/>
              </a:rPr>
              <a:t>What about efficiency at scoring goals ?</a:t>
            </a:r>
          </a:p>
        </p:txBody>
      </p:sp>
      <p:pic>
        <p:nvPicPr>
          <p:cNvPr id="7170" name="Picture 2">
            <a:extLst>
              <a:ext uri="{FF2B5EF4-FFF2-40B4-BE49-F238E27FC236}">
                <a16:creationId xmlns:a16="http://schemas.microsoft.com/office/drawing/2014/main" id="{DC68354C-55E4-45DA-98A3-9B8243395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6" y="1350110"/>
            <a:ext cx="5191969" cy="37933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3C67097-50AB-4147-9C16-8B4A57E67187}"/>
              </a:ext>
            </a:extLst>
          </p:cNvPr>
          <p:cNvSpPr/>
          <p:nvPr/>
        </p:nvSpPr>
        <p:spPr>
          <a:xfrm>
            <a:off x="5488230" y="2724455"/>
            <a:ext cx="3354935" cy="1831271"/>
          </a:xfrm>
          <a:prstGeom prst="rect">
            <a:avLst/>
          </a:prstGeom>
        </p:spPr>
        <p:txBody>
          <a:bodyPr wrap="square">
            <a:spAutoFit/>
          </a:bodyPr>
          <a:lstStyle/>
          <a:p>
            <a:r>
              <a:rPr lang="en-US" sz="1100" dirty="0">
                <a:solidFill>
                  <a:srgbClr val="008000"/>
                </a:solidFill>
              </a:rPr>
              <a:t>Cristiano Ronaldo and Lionel Messi are considered among greatest of all times because they have been consistently creating chances.</a:t>
            </a:r>
          </a:p>
          <a:p>
            <a:endParaRPr lang="en-US" sz="1100" dirty="0">
              <a:solidFill>
                <a:srgbClr val="008000"/>
              </a:solidFill>
            </a:endParaRPr>
          </a:p>
          <a:p>
            <a:r>
              <a:rPr lang="en-US" sz="1100" dirty="0">
                <a:solidFill>
                  <a:srgbClr val="008000"/>
                </a:solidFill>
              </a:rPr>
              <a:t>Their teammates like Suarez and Higuain have better attempt-to-goal-conversion-rate but doesn’t create half as many chances as Messi and Ronaldo</a:t>
            </a:r>
          </a:p>
          <a:p>
            <a:br>
              <a:rPr lang="en-US" dirty="0"/>
            </a:br>
            <a:endParaRPr lang="en-CA" dirty="0"/>
          </a:p>
        </p:txBody>
      </p:sp>
    </p:spTree>
    <p:extLst>
      <p:ext uri="{BB962C8B-B14F-4D97-AF65-F5344CB8AC3E}">
        <p14:creationId xmlns:p14="http://schemas.microsoft.com/office/powerpoint/2010/main" val="863577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59" y="-61316"/>
            <a:ext cx="5650085" cy="1077218"/>
          </a:xfrm>
          <a:prstGeom prst="rect">
            <a:avLst/>
          </a:prstGeom>
        </p:spPr>
        <p:txBody>
          <a:bodyPr wrap="square">
            <a:spAutoFit/>
          </a:bodyPr>
          <a:lstStyle/>
          <a:p>
            <a:r>
              <a:rPr lang="en-CA" sz="3200" dirty="0">
                <a:solidFill>
                  <a:schemeClr val="bg1"/>
                </a:solidFill>
                <a:latin typeface="+mj-lt"/>
              </a:rPr>
              <a:t>Which individuals produce the most number of goal assists ?</a:t>
            </a:r>
          </a:p>
        </p:txBody>
      </p:sp>
      <p:pic>
        <p:nvPicPr>
          <p:cNvPr id="8198" name="Picture 6">
            <a:extLst>
              <a:ext uri="{FF2B5EF4-FFF2-40B4-BE49-F238E27FC236}">
                <a16:creationId xmlns:a16="http://schemas.microsoft.com/office/drawing/2014/main" id="{4765CFBF-404B-4EBC-A450-61C463743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0110"/>
            <a:ext cx="5946344" cy="3664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BD6BD05-1ACD-406E-A01B-79BD3F9EB57D}"/>
              </a:ext>
            </a:extLst>
          </p:cNvPr>
          <p:cNvSpPr txBox="1"/>
          <p:nvPr/>
        </p:nvSpPr>
        <p:spPr>
          <a:xfrm>
            <a:off x="6404460" y="1960930"/>
            <a:ext cx="2290575" cy="2292935"/>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rgbClr val="008000"/>
                </a:solidFill>
              </a:rPr>
              <a:t>Cristiano Ronaldo tops the number of assists as well (and is ahead of Messi at no 2 by nearly 30 %)</a:t>
            </a:r>
          </a:p>
          <a:p>
            <a:pPr marL="171450" indent="-171450">
              <a:buFont typeface="Arial" panose="020B0604020202020204" pitchFamily="34" charset="0"/>
              <a:buChar char="•"/>
            </a:pPr>
            <a:r>
              <a:rPr lang="en-US" sz="1100" dirty="0">
                <a:solidFill>
                  <a:srgbClr val="008000"/>
                </a:solidFill>
              </a:rPr>
              <a:t>Two of Ronaldo’s teammates make it to the list  as well – Benzema and Higuain. None of Messi’s Barcelona teammates make it to this list</a:t>
            </a:r>
          </a:p>
          <a:p>
            <a:pPr marL="171450" indent="-171450">
              <a:buFont typeface="Arial" panose="020B0604020202020204" pitchFamily="34" charset="0"/>
              <a:buChar char="•"/>
            </a:pPr>
            <a:r>
              <a:rPr lang="en-US" sz="1100" dirty="0">
                <a:solidFill>
                  <a:srgbClr val="008000"/>
                </a:solidFill>
              </a:rPr>
              <a:t>Ronaldo, Messi and Zlatan are clearly the top 3 forwards from the last 6 years</a:t>
            </a:r>
          </a:p>
          <a:p>
            <a:pPr marL="171450" indent="-171450">
              <a:buFont typeface="Arial" panose="020B0604020202020204" pitchFamily="34" charset="0"/>
              <a:buChar char="•"/>
            </a:pPr>
            <a:endParaRPr lang="en-CA" sz="1100" dirty="0">
              <a:solidFill>
                <a:srgbClr val="008000"/>
              </a:solidFill>
            </a:endParaRPr>
          </a:p>
        </p:txBody>
      </p:sp>
    </p:spTree>
    <p:extLst>
      <p:ext uri="{BB962C8B-B14F-4D97-AF65-F5344CB8AC3E}">
        <p14:creationId xmlns:p14="http://schemas.microsoft.com/office/powerpoint/2010/main" val="32197300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1077218"/>
          </a:xfrm>
          <a:prstGeom prst="rect">
            <a:avLst/>
          </a:prstGeom>
        </p:spPr>
        <p:txBody>
          <a:bodyPr>
            <a:spAutoFit/>
          </a:bodyPr>
          <a:lstStyle/>
          <a:p>
            <a:r>
              <a:rPr lang="en-CA" sz="3200" dirty="0">
                <a:solidFill>
                  <a:schemeClr val="bg1"/>
                </a:solidFill>
                <a:latin typeface="+mj-lt"/>
              </a:rPr>
              <a:t>Defense yardsticks – number of fouls and cards</a:t>
            </a:r>
          </a:p>
        </p:txBody>
      </p:sp>
      <p:pic>
        <p:nvPicPr>
          <p:cNvPr id="9218" name="Picture 2">
            <a:extLst>
              <a:ext uri="{FF2B5EF4-FFF2-40B4-BE49-F238E27FC236}">
                <a16:creationId xmlns:a16="http://schemas.microsoft.com/office/drawing/2014/main" id="{95A88B79-F908-4C3D-94AA-4B6062A72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4" y="1808225"/>
            <a:ext cx="5955495" cy="27486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8229DC-826A-49D1-9A8B-5858C35B0C3B}"/>
              </a:ext>
            </a:extLst>
          </p:cNvPr>
          <p:cNvSpPr txBox="1"/>
          <p:nvPr/>
        </p:nvSpPr>
        <p:spPr>
          <a:xfrm>
            <a:off x="6251755" y="2266340"/>
            <a:ext cx="2595985" cy="1492716"/>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rgbClr val="008000"/>
                </a:solidFill>
              </a:rPr>
              <a:t>More fouls are committed by lower ranked teams in the league. </a:t>
            </a:r>
          </a:p>
          <a:p>
            <a:endParaRPr lang="en-US" sz="1100" dirty="0">
              <a:solidFill>
                <a:srgbClr val="008000"/>
              </a:solidFill>
            </a:endParaRPr>
          </a:p>
          <a:p>
            <a:pPr marL="171450" indent="-171450">
              <a:buFont typeface="Arial" panose="020B0604020202020204" pitchFamily="34" charset="0"/>
              <a:buChar char="•"/>
            </a:pPr>
            <a:r>
              <a:rPr lang="en-US" sz="1100" dirty="0">
                <a:solidFill>
                  <a:srgbClr val="008000"/>
                </a:solidFill>
              </a:rPr>
              <a:t>Lyon and Lazio are the only top tier teams with very high number of fouls</a:t>
            </a:r>
            <a:endParaRPr lang="en-US" dirty="0"/>
          </a:p>
          <a:p>
            <a:br>
              <a:rPr lang="en-US" dirty="0"/>
            </a:br>
            <a:endParaRPr lang="en-CA" dirty="0"/>
          </a:p>
        </p:txBody>
      </p:sp>
    </p:spTree>
    <p:extLst>
      <p:ext uri="{BB962C8B-B14F-4D97-AF65-F5344CB8AC3E}">
        <p14:creationId xmlns:p14="http://schemas.microsoft.com/office/powerpoint/2010/main" val="72702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670" y="281175"/>
            <a:ext cx="8093365" cy="763525"/>
          </a:xfrm>
        </p:spPr>
        <p:txBody>
          <a:bodyPr>
            <a:normAutofit/>
          </a:bodyPr>
          <a:lstStyle/>
          <a:p>
            <a:r>
              <a:rPr lang="en-US" dirty="0"/>
              <a:t>Data Load and Prep</a:t>
            </a:r>
          </a:p>
        </p:txBody>
      </p:sp>
      <p:sp>
        <p:nvSpPr>
          <p:cNvPr id="3" name="Text Placeholder 2">
            <a:extLst>
              <a:ext uri="{FF2B5EF4-FFF2-40B4-BE49-F238E27FC236}">
                <a16:creationId xmlns:a16="http://schemas.microsoft.com/office/drawing/2014/main" id="{36EE30C4-A786-4860-91E4-C277A841ADDD}"/>
              </a:ext>
            </a:extLst>
          </p:cNvPr>
          <p:cNvSpPr>
            <a:spLocks noGrp="1"/>
          </p:cNvSpPr>
          <p:nvPr>
            <p:ph type="body" idx="1"/>
          </p:nvPr>
        </p:nvSpPr>
        <p:spPr>
          <a:xfrm>
            <a:off x="143555" y="1350110"/>
            <a:ext cx="8551480" cy="3664920"/>
          </a:xfrm>
        </p:spPr>
        <p:txBody>
          <a:bodyPr>
            <a:normAutofit lnSpcReduction="10000"/>
          </a:bodyPr>
          <a:lstStyle/>
          <a:p>
            <a:pPr marL="342900" indent="-342900" algn="just">
              <a:buFont typeface="Arial" panose="020B0604020202020204" pitchFamily="34" charset="0"/>
              <a:buChar char="•"/>
            </a:pPr>
            <a:r>
              <a:rPr lang="en-CA" b="0" dirty="0">
                <a:solidFill>
                  <a:srgbClr val="008000"/>
                </a:solidFill>
              </a:rPr>
              <a:t>Renamed columns to make it intuitive.</a:t>
            </a:r>
          </a:p>
          <a:p>
            <a:pPr marL="342900" indent="-342900" algn="just">
              <a:buFont typeface="Arial" panose="020B0604020202020204" pitchFamily="34" charset="0"/>
              <a:buChar char="•"/>
            </a:pPr>
            <a:r>
              <a:rPr lang="en-CA" b="0" dirty="0">
                <a:solidFill>
                  <a:srgbClr val="008000"/>
                </a:solidFill>
              </a:rPr>
              <a:t>Changed index to date of match played.</a:t>
            </a:r>
          </a:p>
          <a:p>
            <a:pPr marL="342900" indent="-342900" algn="just">
              <a:buFont typeface="Arial" panose="020B0604020202020204" pitchFamily="34" charset="0"/>
              <a:buChar char="•"/>
            </a:pPr>
            <a:r>
              <a:rPr lang="en-CA" b="0" dirty="0">
                <a:solidFill>
                  <a:srgbClr val="008000"/>
                </a:solidFill>
              </a:rPr>
              <a:t>Built a function to load data.</a:t>
            </a:r>
          </a:p>
          <a:p>
            <a:pPr marL="342900" indent="-342900" algn="just">
              <a:buFont typeface="Arial" panose="020B0604020202020204" pitchFamily="34" charset="0"/>
              <a:buChar char="•"/>
            </a:pPr>
            <a:r>
              <a:rPr lang="en-US" b="0" dirty="0">
                <a:solidFill>
                  <a:srgbClr val="008000"/>
                </a:solidFill>
              </a:rPr>
              <a:t>To begin with, we loaded one of the files and see if the data layout meets our expectations and followed the same approach for all the 5 of them </a:t>
            </a:r>
            <a:r>
              <a:rPr lang="en-CA" b="0" dirty="0">
                <a:solidFill>
                  <a:srgbClr val="008000"/>
                </a:solidFill>
              </a:rPr>
              <a:t>and all of the data has similar structure.</a:t>
            </a:r>
            <a:r>
              <a:rPr lang="en-US" b="0" dirty="0"/>
              <a:t> </a:t>
            </a:r>
            <a:endParaRPr lang="en-CA" b="0" dirty="0">
              <a:solidFill>
                <a:srgbClr val="008000"/>
              </a:solidFill>
            </a:endParaRPr>
          </a:p>
          <a:p>
            <a:pPr marL="342900" indent="-342900" algn="just">
              <a:buFont typeface="Arial" panose="020B0604020202020204" pitchFamily="34" charset="0"/>
              <a:buChar char="•"/>
            </a:pPr>
            <a:r>
              <a:rPr lang="en-CA" b="0" dirty="0">
                <a:solidFill>
                  <a:srgbClr val="008000"/>
                </a:solidFill>
              </a:rPr>
              <a:t>Concatenated all league match data for each of the leagues including 2018-19 season which is still underway into a single data frame.</a:t>
            </a:r>
          </a:p>
          <a:p>
            <a:pPr algn="just"/>
            <a:endParaRPr lang="en-CA" dirty="0"/>
          </a:p>
        </p:txBody>
      </p:sp>
    </p:spTree>
    <p:extLst>
      <p:ext uri="{BB962C8B-B14F-4D97-AF65-F5344CB8AC3E}">
        <p14:creationId xmlns:p14="http://schemas.microsoft.com/office/powerpoint/2010/main" val="41707837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1077218"/>
          </a:xfrm>
          <a:prstGeom prst="rect">
            <a:avLst/>
          </a:prstGeom>
        </p:spPr>
        <p:txBody>
          <a:bodyPr>
            <a:spAutoFit/>
          </a:bodyPr>
          <a:lstStyle/>
          <a:p>
            <a:r>
              <a:rPr lang="en-CA" sz="3200" dirty="0">
                <a:solidFill>
                  <a:schemeClr val="bg1"/>
                </a:solidFill>
              </a:rPr>
              <a:t>Defense yardsticks – number of fouls and cards</a:t>
            </a:r>
          </a:p>
        </p:txBody>
      </p:sp>
      <p:pic>
        <p:nvPicPr>
          <p:cNvPr id="10244" name="Picture 4">
            <a:extLst>
              <a:ext uri="{FF2B5EF4-FFF2-40B4-BE49-F238E27FC236}">
                <a16:creationId xmlns:a16="http://schemas.microsoft.com/office/drawing/2014/main" id="{86E115D1-AE88-4D84-A47D-FA936EF48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864" y="2922403"/>
            <a:ext cx="5650765" cy="231549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BD3DE033-79B1-40AB-BD5B-D4925EBDE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3352"/>
            <a:ext cx="5192650" cy="19665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89D21D-8A82-4E16-86D1-0CC9C0DF0AE6}"/>
              </a:ext>
            </a:extLst>
          </p:cNvPr>
          <p:cNvSpPr txBox="1"/>
          <p:nvPr/>
        </p:nvSpPr>
        <p:spPr>
          <a:xfrm>
            <a:off x="5335526" y="1623546"/>
            <a:ext cx="3664920" cy="707886"/>
          </a:xfrm>
          <a:prstGeom prst="rect">
            <a:avLst/>
          </a:prstGeom>
          <a:noFill/>
        </p:spPr>
        <p:txBody>
          <a:bodyPr wrap="square" rtlCol="0">
            <a:spAutoFit/>
          </a:bodyPr>
          <a:lstStyle/>
          <a:p>
            <a:r>
              <a:rPr lang="en-CA" sz="1100" dirty="0">
                <a:solidFill>
                  <a:srgbClr val="008000"/>
                </a:solidFill>
              </a:rPr>
              <a:t>Surprising</a:t>
            </a:r>
            <a:r>
              <a:rPr lang="en-CA" dirty="0"/>
              <a:t> </a:t>
            </a:r>
            <a:r>
              <a:rPr lang="en-CA" sz="1100" dirty="0">
                <a:solidFill>
                  <a:srgbClr val="008000"/>
                </a:solidFill>
              </a:rPr>
              <a:t>to see an attacking midfielder like Paul Pogba in this list. Equally surprising to see not see Sergio Ramos in this list</a:t>
            </a:r>
          </a:p>
        </p:txBody>
      </p:sp>
      <p:sp>
        <p:nvSpPr>
          <p:cNvPr id="4" name="TextBox 3">
            <a:extLst>
              <a:ext uri="{FF2B5EF4-FFF2-40B4-BE49-F238E27FC236}">
                <a16:creationId xmlns:a16="http://schemas.microsoft.com/office/drawing/2014/main" id="{65026505-9C3D-4DA6-A0B9-B39E3EA7261E}"/>
              </a:ext>
            </a:extLst>
          </p:cNvPr>
          <p:cNvSpPr txBox="1"/>
          <p:nvPr/>
        </p:nvSpPr>
        <p:spPr>
          <a:xfrm>
            <a:off x="448965" y="3335275"/>
            <a:ext cx="2748690" cy="1277273"/>
          </a:xfrm>
          <a:prstGeom prst="rect">
            <a:avLst/>
          </a:prstGeom>
          <a:noFill/>
        </p:spPr>
        <p:txBody>
          <a:bodyPr wrap="square" rtlCol="0">
            <a:spAutoFit/>
          </a:bodyPr>
          <a:lstStyle/>
          <a:p>
            <a:pPr marL="171450" indent="-171450">
              <a:buFont typeface="Arial" panose="020B0604020202020204" pitchFamily="34" charset="0"/>
              <a:buChar char="•"/>
            </a:pPr>
            <a:r>
              <a:rPr lang="en-CA" sz="1100" dirty="0">
                <a:solidFill>
                  <a:srgbClr val="008000"/>
                </a:solidFill>
              </a:rPr>
              <a:t>Not many players made it to both the lists.</a:t>
            </a:r>
          </a:p>
          <a:p>
            <a:pPr marL="171450" indent="-171450">
              <a:buFont typeface="Arial" panose="020B0604020202020204" pitchFamily="34" charset="0"/>
              <a:buChar char="•"/>
            </a:pPr>
            <a:endParaRPr lang="en-CA" sz="1100" dirty="0">
              <a:solidFill>
                <a:srgbClr val="008000"/>
              </a:solidFill>
            </a:endParaRPr>
          </a:p>
          <a:p>
            <a:pPr marL="171450" indent="-171450">
              <a:buFont typeface="Arial" panose="020B0604020202020204" pitchFamily="34" charset="0"/>
              <a:buChar char="•"/>
            </a:pPr>
            <a:r>
              <a:rPr lang="en-US" sz="1100" dirty="0">
                <a:solidFill>
                  <a:srgbClr val="008000"/>
                </a:solidFill>
              </a:rPr>
              <a:t>Gabi from </a:t>
            </a:r>
            <a:r>
              <a:rPr lang="en-US" sz="1100" dirty="0" err="1">
                <a:solidFill>
                  <a:srgbClr val="008000"/>
                </a:solidFill>
              </a:rPr>
              <a:t>Athletico</a:t>
            </a:r>
            <a:r>
              <a:rPr lang="en-US" sz="1100" dirty="0">
                <a:solidFill>
                  <a:srgbClr val="008000"/>
                </a:solidFill>
              </a:rPr>
              <a:t> Madrid is among the worst offenders - he features in top 3 in terms of both the number of fouls committed as well as the number of cards</a:t>
            </a:r>
            <a:endParaRPr lang="en-CA" sz="1100" dirty="0">
              <a:solidFill>
                <a:srgbClr val="008000"/>
              </a:solidFill>
            </a:endParaRPr>
          </a:p>
        </p:txBody>
      </p:sp>
    </p:spTree>
    <p:extLst>
      <p:ext uri="{BB962C8B-B14F-4D97-AF65-F5344CB8AC3E}">
        <p14:creationId xmlns:p14="http://schemas.microsoft.com/office/powerpoint/2010/main" val="1588390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1077218"/>
          </a:xfrm>
          <a:prstGeom prst="rect">
            <a:avLst/>
          </a:prstGeom>
        </p:spPr>
        <p:txBody>
          <a:bodyPr>
            <a:spAutoFit/>
          </a:bodyPr>
          <a:lstStyle/>
          <a:p>
            <a:r>
              <a:rPr lang="en-CA" sz="3200" dirty="0">
                <a:solidFill>
                  <a:schemeClr val="bg1"/>
                </a:solidFill>
                <a:latin typeface="+mj-lt"/>
              </a:rPr>
              <a:t>Building a player comparator function</a:t>
            </a:r>
          </a:p>
        </p:txBody>
      </p:sp>
      <p:pic>
        <p:nvPicPr>
          <p:cNvPr id="3" name="Picture 2">
            <a:extLst>
              <a:ext uri="{FF2B5EF4-FFF2-40B4-BE49-F238E27FC236}">
                <a16:creationId xmlns:a16="http://schemas.microsoft.com/office/drawing/2014/main" id="{A7A5C03A-A828-4988-B83D-6219C5B30F49}"/>
              </a:ext>
            </a:extLst>
          </p:cNvPr>
          <p:cNvPicPr>
            <a:picLocks noChangeAspect="1"/>
          </p:cNvPicPr>
          <p:nvPr/>
        </p:nvPicPr>
        <p:blipFill>
          <a:blip r:embed="rId3"/>
          <a:stretch>
            <a:fillRect/>
          </a:stretch>
        </p:blipFill>
        <p:spPr>
          <a:xfrm>
            <a:off x="376237" y="1197404"/>
            <a:ext cx="7555273" cy="3817626"/>
          </a:xfrm>
          <a:prstGeom prst="rect">
            <a:avLst/>
          </a:prstGeom>
        </p:spPr>
      </p:pic>
    </p:spTree>
    <p:extLst>
      <p:ext uri="{BB962C8B-B14F-4D97-AF65-F5344CB8AC3E}">
        <p14:creationId xmlns:p14="http://schemas.microsoft.com/office/powerpoint/2010/main" val="10969919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59" y="-61316"/>
            <a:ext cx="6260905" cy="1077218"/>
          </a:xfrm>
          <a:prstGeom prst="rect">
            <a:avLst/>
          </a:prstGeom>
        </p:spPr>
        <p:txBody>
          <a:bodyPr wrap="square">
            <a:spAutoFit/>
          </a:bodyPr>
          <a:lstStyle/>
          <a:p>
            <a:r>
              <a:rPr lang="en-CA" sz="3200" dirty="0">
                <a:solidFill>
                  <a:schemeClr val="bg1"/>
                </a:solidFill>
              </a:rPr>
              <a:t>Building a player comparator – sample input and output</a:t>
            </a:r>
          </a:p>
        </p:txBody>
      </p:sp>
      <p:sp>
        <p:nvSpPr>
          <p:cNvPr id="4" name="TextBox 3">
            <a:extLst>
              <a:ext uri="{FF2B5EF4-FFF2-40B4-BE49-F238E27FC236}">
                <a16:creationId xmlns:a16="http://schemas.microsoft.com/office/drawing/2014/main" id="{1F213981-6B43-41A6-B83E-AC5DE40749A0}"/>
              </a:ext>
            </a:extLst>
          </p:cNvPr>
          <p:cNvSpPr txBox="1"/>
          <p:nvPr/>
        </p:nvSpPr>
        <p:spPr>
          <a:xfrm>
            <a:off x="143555" y="1502815"/>
            <a:ext cx="8704185" cy="1107996"/>
          </a:xfrm>
          <a:prstGeom prst="rect">
            <a:avLst/>
          </a:prstGeom>
          <a:noFill/>
        </p:spPr>
        <p:txBody>
          <a:bodyPr wrap="square" rtlCol="0">
            <a:spAutoFit/>
          </a:bodyPr>
          <a:lstStyle/>
          <a:p>
            <a:r>
              <a:rPr lang="en-CA" sz="1100" dirty="0">
                <a:solidFill>
                  <a:srgbClr val="008000"/>
                </a:solidFill>
              </a:rPr>
              <a:t>Sample Usage :</a:t>
            </a:r>
          </a:p>
          <a:p>
            <a:r>
              <a:rPr lang="en-CA" sz="1100" dirty="0" err="1">
                <a:solidFill>
                  <a:srgbClr val="008000"/>
                </a:solidFill>
                <a:latin typeface="Courier New" panose="02070309020205020404" pitchFamily="49" charset="0"/>
                <a:cs typeface="Courier New" panose="02070309020205020404" pitchFamily="49" charset="0"/>
              </a:rPr>
              <a:t>cmp</a:t>
            </a:r>
            <a:r>
              <a:rPr lang="en-CA" sz="1100" dirty="0">
                <a:solidFill>
                  <a:srgbClr val="008000"/>
                </a:solidFill>
                <a:latin typeface="Courier New" panose="02070309020205020404" pitchFamily="49" charset="0"/>
                <a:cs typeface="Courier New" panose="02070309020205020404" pitchFamily="49" charset="0"/>
              </a:rPr>
              <a:t> = </a:t>
            </a:r>
            <a:r>
              <a:rPr lang="en-CA" sz="1100" dirty="0" err="1">
                <a:solidFill>
                  <a:srgbClr val="008000"/>
                </a:solidFill>
                <a:latin typeface="Courier New" panose="02070309020205020404" pitchFamily="49" charset="0"/>
                <a:cs typeface="Courier New" panose="02070309020205020404" pitchFamily="49" charset="0"/>
              </a:rPr>
              <a:t>player_comparator</a:t>
            </a:r>
            <a:r>
              <a:rPr lang="en-CA" sz="1100" dirty="0">
                <a:solidFill>
                  <a:srgbClr val="008000"/>
                </a:solidFill>
                <a:latin typeface="Courier New" panose="02070309020205020404" pitchFamily="49" charset="0"/>
                <a:cs typeface="Courier New" panose="02070309020205020404" pitchFamily="49" charset="0"/>
              </a:rPr>
              <a:t>(events, ['</a:t>
            </a:r>
            <a:r>
              <a:rPr lang="en-CA" sz="1100" dirty="0" err="1">
                <a:solidFill>
                  <a:srgbClr val="008000"/>
                </a:solidFill>
                <a:latin typeface="Courier New" panose="02070309020205020404" pitchFamily="49" charset="0"/>
                <a:cs typeface="Courier New" panose="02070309020205020404" pitchFamily="49" charset="0"/>
              </a:rPr>
              <a:t>lionel</a:t>
            </a:r>
            <a:r>
              <a:rPr lang="en-CA" sz="1100" dirty="0">
                <a:solidFill>
                  <a:srgbClr val="008000"/>
                </a:solidFill>
                <a:latin typeface="Courier New" panose="02070309020205020404" pitchFamily="49" charset="0"/>
                <a:cs typeface="Courier New" panose="02070309020205020404" pitchFamily="49" charset="0"/>
              </a:rPr>
              <a:t> </a:t>
            </a:r>
            <a:r>
              <a:rPr lang="en-CA" sz="1100" dirty="0" err="1">
                <a:solidFill>
                  <a:srgbClr val="008000"/>
                </a:solidFill>
                <a:latin typeface="Courier New" panose="02070309020205020404" pitchFamily="49" charset="0"/>
                <a:cs typeface="Courier New" panose="02070309020205020404" pitchFamily="49" charset="0"/>
              </a:rPr>
              <a:t>messi</a:t>
            </a:r>
            <a:r>
              <a:rPr lang="en-CA" sz="1100" dirty="0">
                <a:solidFill>
                  <a:srgbClr val="008000"/>
                </a:solidFill>
                <a:latin typeface="Courier New" panose="02070309020205020404" pitchFamily="49" charset="0"/>
                <a:cs typeface="Courier New" panose="02070309020205020404" pitchFamily="49" charset="0"/>
              </a:rPr>
              <a:t>','</a:t>
            </a:r>
            <a:r>
              <a:rPr lang="en-CA" sz="1100" dirty="0" err="1">
                <a:solidFill>
                  <a:srgbClr val="008000"/>
                </a:solidFill>
                <a:latin typeface="Courier New" panose="02070309020205020404" pitchFamily="49" charset="0"/>
                <a:cs typeface="Courier New" panose="02070309020205020404" pitchFamily="49" charset="0"/>
              </a:rPr>
              <a:t>cristiano</a:t>
            </a:r>
            <a:r>
              <a:rPr lang="en-CA" sz="1100" dirty="0">
                <a:solidFill>
                  <a:srgbClr val="008000"/>
                </a:solidFill>
                <a:latin typeface="Courier New" panose="02070309020205020404" pitchFamily="49" charset="0"/>
                <a:cs typeface="Courier New" panose="02070309020205020404" pitchFamily="49" charset="0"/>
              </a:rPr>
              <a:t> </a:t>
            </a:r>
            <a:r>
              <a:rPr lang="en-CA" sz="1100" dirty="0" err="1">
                <a:solidFill>
                  <a:srgbClr val="008000"/>
                </a:solidFill>
                <a:latin typeface="Courier New" panose="02070309020205020404" pitchFamily="49" charset="0"/>
                <a:cs typeface="Courier New" panose="02070309020205020404" pitchFamily="49" charset="0"/>
              </a:rPr>
              <a:t>ronaldo</a:t>
            </a:r>
            <a:r>
              <a:rPr lang="en-CA" sz="1100" dirty="0">
                <a:solidFill>
                  <a:srgbClr val="008000"/>
                </a:solidFill>
                <a:latin typeface="Courier New" panose="02070309020205020404" pitchFamily="49" charset="0"/>
                <a:cs typeface="Courier New" panose="02070309020205020404" pitchFamily="49" charset="0"/>
              </a:rPr>
              <a:t>','</a:t>
            </a:r>
            <a:r>
              <a:rPr lang="en-CA" sz="1100" dirty="0" err="1">
                <a:solidFill>
                  <a:srgbClr val="008000"/>
                </a:solidFill>
                <a:latin typeface="Courier New" panose="02070309020205020404" pitchFamily="49" charset="0"/>
                <a:cs typeface="Courier New" panose="02070309020205020404" pitchFamily="49" charset="0"/>
              </a:rPr>
              <a:t>zlatan</a:t>
            </a:r>
            <a:r>
              <a:rPr lang="en-CA" sz="1100" dirty="0">
                <a:solidFill>
                  <a:srgbClr val="008000"/>
                </a:solidFill>
                <a:latin typeface="Courier New" panose="02070309020205020404" pitchFamily="49" charset="0"/>
                <a:cs typeface="Courier New" panose="02070309020205020404" pitchFamily="49" charset="0"/>
              </a:rPr>
              <a:t> </a:t>
            </a:r>
            <a:r>
              <a:rPr lang="en-CA" sz="1100" dirty="0" err="1">
                <a:solidFill>
                  <a:srgbClr val="008000"/>
                </a:solidFill>
                <a:latin typeface="Courier New" panose="02070309020205020404" pitchFamily="49" charset="0"/>
                <a:cs typeface="Courier New" panose="02070309020205020404" pitchFamily="49" charset="0"/>
              </a:rPr>
              <a:t>ibrahimovic</a:t>
            </a:r>
            <a:r>
              <a:rPr lang="en-CA" sz="1100" dirty="0">
                <a:solidFill>
                  <a:srgbClr val="008000"/>
                </a:solidFill>
                <a:latin typeface="Courier New" panose="02070309020205020404" pitchFamily="49" charset="0"/>
                <a:cs typeface="Courier New" panose="02070309020205020404" pitchFamily="49" charset="0"/>
              </a:rPr>
              <a:t>','</a:t>
            </a:r>
            <a:r>
              <a:rPr lang="en-CA" sz="1100" dirty="0" err="1">
                <a:solidFill>
                  <a:srgbClr val="008000"/>
                </a:solidFill>
                <a:latin typeface="Courier New" panose="02070309020205020404" pitchFamily="49" charset="0"/>
                <a:cs typeface="Courier New" panose="02070309020205020404" pitchFamily="49" charset="0"/>
              </a:rPr>
              <a:t>gonzalo</a:t>
            </a:r>
            <a:r>
              <a:rPr lang="en-CA" sz="1100" dirty="0">
                <a:solidFill>
                  <a:srgbClr val="008000"/>
                </a:solidFill>
                <a:latin typeface="Courier New" panose="02070309020205020404" pitchFamily="49" charset="0"/>
                <a:cs typeface="Courier New" panose="02070309020205020404" pitchFamily="49" charset="0"/>
              </a:rPr>
              <a:t> </a:t>
            </a:r>
            <a:r>
              <a:rPr lang="en-CA" sz="1100" dirty="0" err="1">
                <a:solidFill>
                  <a:srgbClr val="008000"/>
                </a:solidFill>
                <a:latin typeface="Courier New" panose="02070309020205020404" pitchFamily="49" charset="0"/>
                <a:cs typeface="Courier New" panose="02070309020205020404" pitchFamily="49" charset="0"/>
              </a:rPr>
              <a:t>higuain</a:t>
            </a:r>
            <a:r>
              <a:rPr lang="en-CA" sz="1100" dirty="0">
                <a:solidFill>
                  <a:srgbClr val="008000"/>
                </a:solidFill>
                <a:latin typeface="Courier New" panose="02070309020205020404" pitchFamily="49" charset="0"/>
                <a:cs typeface="Courier New" panose="02070309020205020404" pitchFamily="49" charset="0"/>
              </a:rPr>
              <a:t>’, '</a:t>
            </a:r>
            <a:r>
              <a:rPr lang="en-CA" sz="1100" dirty="0" err="1">
                <a:solidFill>
                  <a:srgbClr val="008000"/>
                </a:solidFill>
                <a:latin typeface="Courier New" panose="02070309020205020404" pitchFamily="49" charset="0"/>
                <a:cs typeface="Courier New" panose="02070309020205020404" pitchFamily="49" charset="0"/>
              </a:rPr>
              <a:t>luis</a:t>
            </a:r>
            <a:r>
              <a:rPr lang="en-CA" sz="1100" dirty="0">
                <a:solidFill>
                  <a:srgbClr val="008000"/>
                </a:solidFill>
                <a:latin typeface="Courier New" panose="02070309020205020404" pitchFamily="49" charset="0"/>
                <a:cs typeface="Courier New" panose="02070309020205020404" pitchFamily="49" charset="0"/>
              </a:rPr>
              <a:t> </a:t>
            </a:r>
            <a:r>
              <a:rPr lang="en-CA" sz="1100" dirty="0" err="1">
                <a:solidFill>
                  <a:srgbClr val="008000"/>
                </a:solidFill>
                <a:latin typeface="Courier New" panose="02070309020205020404" pitchFamily="49" charset="0"/>
                <a:cs typeface="Courier New" panose="02070309020205020404" pitchFamily="49" charset="0"/>
              </a:rPr>
              <a:t>suarez</a:t>
            </a:r>
            <a:r>
              <a:rPr lang="en-CA" sz="1100" dirty="0">
                <a:solidFill>
                  <a:srgbClr val="008000"/>
                </a:solidFill>
                <a:latin typeface="Courier New" panose="02070309020205020404" pitchFamily="49" charset="0"/>
                <a:cs typeface="Courier New" panose="02070309020205020404" pitchFamily="49" charset="0"/>
              </a:rPr>
              <a:t>','</a:t>
            </a:r>
            <a:r>
              <a:rPr lang="en-CA" sz="1100" dirty="0" err="1">
                <a:solidFill>
                  <a:srgbClr val="008000"/>
                </a:solidFill>
                <a:latin typeface="Courier New" panose="02070309020205020404" pitchFamily="49" charset="0"/>
                <a:cs typeface="Courier New" panose="02070309020205020404" pitchFamily="49" charset="0"/>
              </a:rPr>
              <a:t>karim</a:t>
            </a:r>
            <a:r>
              <a:rPr lang="en-CA" sz="1100" dirty="0">
                <a:solidFill>
                  <a:srgbClr val="008000"/>
                </a:solidFill>
                <a:latin typeface="Courier New" panose="02070309020205020404" pitchFamily="49" charset="0"/>
                <a:cs typeface="Courier New" panose="02070309020205020404" pitchFamily="49" charset="0"/>
              </a:rPr>
              <a:t> </a:t>
            </a:r>
            <a:r>
              <a:rPr lang="en-CA" sz="1100" dirty="0" err="1">
                <a:solidFill>
                  <a:srgbClr val="008000"/>
                </a:solidFill>
                <a:latin typeface="Courier New" panose="02070309020205020404" pitchFamily="49" charset="0"/>
                <a:cs typeface="Courier New" panose="02070309020205020404" pitchFamily="49" charset="0"/>
              </a:rPr>
              <a:t>benzema</a:t>
            </a:r>
            <a:r>
              <a:rPr lang="en-CA" sz="1100" dirty="0">
                <a:solidFill>
                  <a:srgbClr val="008000"/>
                </a:solidFill>
                <a:latin typeface="Courier New" panose="02070309020205020404" pitchFamily="49" charset="0"/>
                <a:cs typeface="Courier New" panose="02070309020205020404" pitchFamily="49" charset="0"/>
              </a:rPr>
              <a:t>','</a:t>
            </a:r>
            <a:r>
              <a:rPr lang="en-CA" sz="1100" dirty="0" err="1">
                <a:solidFill>
                  <a:srgbClr val="008000"/>
                </a:solidFill>
                <a:latin typeface="Courier New" panose="02070309020205020404" pitchFamily="49" charset="0"/>
                <a:cs typeface="Courier New" panose="02070309020205020404" pitchFamily="49" charset="0"/>
              </a:rPr>
              <a:t>gareth</a:t>
            </a:r>
            <a:r>
              <a:rPr lang="en-CA" sz="1100" dirty="0">
                <a:solidFill>
                  <a:srgbClr val="008000"/>
                </a:solidFill>
                <a:latin typeface="Courier New" panose="02070309020205020404" pitchFamily="49" charset="0"/>
                <a:cs typeface="Courier New" panose="02070309020205020404" pitchFamily="49" charset="0"/>
              </a:rPr>
              <a:t> bale', 'harry </a:t>
            </a:r>
            <a:r>
              <a:rPr lang="en-CA" sz="1100" dirty="0" err="1">
                <a:solidFill>
                  <a:srgbClr val="008000"/>
                </a:solidFill>
                <a:latin typeface="Courier New" panose="02070309020205020404" pitchFamily="49" charset="0"/>
                <a:cs typeface="Courier New" panose="02070309020205020404" pitchFamily="49" charset="0"/>
              </a:rPr>
              <a:t>kane</a:t>
            </a:r>
            <a:r>
              <a:rPr lang="en-CA" sz="1100" dirty="0">
                <a:solidFill>
                  <a:srgbClr val="008000"/>
                </a:solidFill>
                <a:latin typeface="Courier New" panose="02070309020205020404" pitchFamily="49" charset="0"/>
                <a:cs typeface="Courier New" panose="02070309020205020404" pitchFamily="49" charset="0"/>
              </a:rPr>
              <a:t>','</a:t>
            </a:r>
            <a:r>
              <a:rPr lang="en-CA" sz="1100" dirty="0" err="1">
                <a:solidFill>
                  <a:srgbClr val="008000"/>
                </a:solidFill>
                <a:latin typeface="Courier New" panose="02070309020205020404" pitchFamily="49" charset="0"/>
                <a:cs typeface="Courier New" panose="02070309020205020404" pitchFamily="49" charset="0"/>
              </a:rPr>
              <a:t>neymar</a:t>
            </a:r>
            <a:r>
              <a:rPr lang="en-CA" sz="1100" dirty="0">
                <a:solidFill>
                  <a:srgbClr val="008000"/>
                </a:solidFill>
                <a:latin typeface="Courier New" panose="02070309020205020404" pitchFamily="49" charset="0"/>
                <a:cs typeface="Courier New" panose="02070309020205020404" pitchFamily="49" charset="0"/>
              </a:rPr>
              <a:t>'])</a:t>
            </a:r>
          </a:p>
          <a:p>
            <a:r>
              <a:rPr lang="en-CA" sz="1100" dirty="0">
                <a:solidFill>
                  <a:srgbClr val="008000"/>
                </a:solidFill>
                <a:latin typeface="Courier New" panose="02070309020205020404" pitchFamily="49" charset="0"/>
                <a:cs typeface="Courier New" panose="02070309020205020404" pitchFamily="49" charset="0"/>
              </a:rPr>
              <a:t>display(HTML(</a:t>
            </a:r>
            <a:r>
              <a:rPr lang="en-CA" sz="1100" dirty="0" err="1">
                <a:solidFill>
                  <a:srgbClr val="008000"/>
                </a:solidFill>
                <a:latin typeface="Courier New" panose="02070309020205020404" pitchFamily="49" charset="0"/>
                <a:cs typeface="Courier New" panose="02070309020205020404" pitchFamily="49" charset="0"/>
              </a:rPr>
              <a:t>cmp.to_html</a:t>
            </a:r>
            <a:r>
              <a:rPr lang="en-CA" sz="1100" dirty="0">
                <a:solidFill>
                  <a:srgbClr val="008000"/>
                </a:solidFill>
                <a:latin typeface="Courier New" panose="02070309020205020404" pitchFamily="49" charset="0"/>
                <a:cs typeface="Courier New" panose="02070309020205020404" pitchFamily="49" charset="0"/>
              </a:rPr>
              <a:t>()))</a:t>
            </a:r>
          </a:p>
          <a:p>
            <a:endParaRPr lang="en-CA" sz="1100" dirty="0">
              <a:solidFill>
                <a:srgbClr val="008000"/>
              </a:solidFill>
              <a:latin typeface="Courier New" panose="02070309020205020404" pitchFamily="49" charset="0"/>
              <a:cs typeface="Courier New" panose="02070309020205020404" pitchFamily="49" charset="0"/>
            </a:endParaRPr>
          </a:p>
          <a:p>
            <a:r>
              <a:rPr lang="en-CA" sz="1100" dirty="0">
                <a:solidFill>
                  <a:srgbClr val="008000"/>
                </a:solidFill>
              </a:rPr>
              <a:t>Output:</a:t>
            </a:r>
          </a:p>
        </p:txBody>
      </p:sp>
      <p:pic>
        <p:nvPicPr>
          <p:cNvPr id="5" name="Picture 4">
            <a:extLst>
              <a:ext uri="{FF2B5EF4-FFF2-40B4-BE49-F238E27FC236}">
                <a16:creationId xmlns:a16="http://schemas.microsoft.com/office/drawing/2014/main" id="{FC040F26-6EFE-409A-9ED7-AA314CC92E7D}"/>
              </a:ext>
            </a:extLst>
          </p:cNvPr>
          <p:cNvPicPr>
            <a:picLocks noChangeAspect="1"/>
          </p:cNvPicPr>
          <p:nvPr/>
        </p:nvPicPr>
        <p:blipFill>
          <a:blip r:embed="rId3"/>
          <a:stretch>
            <a:fillRect/>
          </a:stretch>
        </p:blipFill>
        <p:spPr>
          <a:xfrm>
            <a:off x="907079" y="2419045"/>
            <a:ext cx="4733855" cy="2266950"/>
          </a:xfrm>
          <a:prstGeom prst="rect">
            <a:avLst/>
          </a:prstGeom>
        </p:spPr>
      </p:pic>
    </p:spTree>
    <p:extLst>
      <p:ext uri="{BB962C8B-B14F-4D97-AF65-F5344CB8AC3E}">
        <p14:creationId xmlns:p14="http://schemas.microsoft.com/office/powerpoint/2010/main" val="703778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59" y="-61316"/>
            <a:ext cx="5650085" cy="1077218"/>
          </a:xfrm>
          <a:prstGeom prst="rect">
            <a:avLst/>
          </a:prstGeom>
        </p:spPr>
        <p:txBody>
          <a:bodyPr wrap="square">
            <a:spAutoFit/>
          </a:bodyPr>
          <a:lstStyle/>
          <a:p>
            <a:r>
              <a:rPr lang="en-CA" sz="3200" dirty="0">
                <a:solidFill>
                  <a:schemeClr val="bg1"/>
                </a:solidFill>
                <a:latin typeface="+mj-lt"/>
              </a:rPr>
              <a:t>When are the most goals scored during a football match ?</a:t>
            </a:r>
          </a:p>
        </p:txBody>
      </p:sp>
      <p:pic>
        <p:nvPicPr>
          <p:cNvPr id="11266" name="Picture 2">
            <a:extLst>
              <a:ext uri="{FF2B5EF4-FFF2-40B4-BE49-F238E27FC236}">
                <a16:creationId xmlns:a16="http://schemas.microsoft.com/office/drawing/2014/main" id="{05F6D498-A5BB-457D-AB75-3814DC111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59" y="1197405"/>
            <a:ext cx="6342485" cy="37933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885A2B-4196-4F0B-9AE2-DD363873A3B0}"/>
              </a:ext>
            </a:extLst>
          </p:cNvPr>
          <p:cNvSpPr txBox="1"/>
          <p:nvPr/>
        </p:nvSpPr>
        <p:spPr>
          <a:xfrm>
            <a:off x="6862575" y="2571750"/>
            <a:ext cx="1832461" cy="938719"/>
          </a:xfrm>
          <a:prstGeom prst="rect">
            <a:avLst/>
          </a:prstGeom>
          <a:noFill/>
        </p:spPr>
        <p:txBody>
          <a:bodyPr wrap="square" rtlCol="0">
            <a:spAutoFit/>
          </a:bodyPr>
          <a:lstStyle/>
          <a:p>
            <a:r>
              <a:rPr lang="en-US" sz="1100" dirty="0">
                <a:solidFill>
                  <a:srgbClr val="008000"/>
                </a:solidFill>
              </a:rPr>
              <a:t>Interestingly there's a massive spike in number of goals just before half time and full time for both home and away teams</a:t>
            </a:r>
            <a:endParaRPr lang="en-CA" sz="1100" dirty="0">
              <a:solidFill>
                <a:srgbClr val="008000"/>
              </a:solidFill>
            </a:endParaRPr>
          </a:p>
        </p:txBody>
      </p:sp>
    </p:spTree>
    <p:extLst>
      <p:ext uri="{BB962C8B-B14F-4D97-AF65-F5344CB8AC3E}">
        <p14:creationId xmlns:p14="http://schemas.microsoft.com/office/powerpoint/2010/main" val="16193735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1077218"/>
          </a:xfrm>
          <a:prstGeom prst="rect">
            <a:avLst/>
          </a:prstGeom>
        </p:spPr>
        <p:txBody>
          <a:bodyPr>
            <a:spAutoFit/>
          </a:bodyPr>
          <a:lstStyle/>
          <a:p>
            <a:r>
              <a:rPr lang="en-CA" sz="3200" dirty="0">
                <a:solidFill>
                  <a:schemeClr val="bg1"/>
                </a:solidFill>
                <a:latin typeface="+mj-lt"/>
              </a:rPr>
              <a:t>When do most player substitutions occur ?</a:t>
            </a:r>
          </a:p>
        </p:txBody>
      </p:sp>
      <p:pic>
        <p:nvPicPr>
          <p:cNvPr id="12290" name="Picture 2">
            <a:extLst>
              <a:ext uri="{FF2B5EF4-FFF2-40B4-BE49-F238E27FC236}">
                <a16:creationId xmlns:a16="http://schemas.microsoft.com/office/drawing/2014/main" id="{5EF25E76-723F-42C3-8BF2-57796753B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60" y="1197405"/>
            <a:ext cx="6260905" cy="36406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AC02A3-5FC2-4D10-AA3A-FFF798A60E76}"/>
              </a:ext>
            </a:extLst>
          </p:cNvPr>
          <p:cNvSpPr/>
          <p:nvPr/>
        </p:nvSpPr>
        <p:spPr>
          <a:xfrm>
            <a:off x="6688392" y="2694581"/>
            <a:ext cx="2438705" cy="646331"/>
          </a:xfrm>
          <a:prstGeom prst="rect">
            <a:avLst/>
          </a:prstGeom>
        </p:spPr>
        <p:txBody>
          <a:bodyPr wrap="square">
            <a:spAutoFit/>
          </a:bodyPr>
          <a:lstStyle/>
          <a:p>
            <a:r>
              <a:rPr lang="en-US" sz="1200" dirty="0">
                <a:solidFill>
                  <a:srgbClr val="008000"/>
                </a:solidFill>
              </a:rPr>
              <a:t>Just like goal data, there's a massive spike in number of substitutions just around half time and full time.</a:t>
            </a:r>
            <a:endParaRPr lang="en-CA" sz="1200" dirty="0">
              <a:solidFill>
                <a:srgbClr val="008000"/>
              </a:solidFill>
            </a:endParaRPr>
          </a:p>
        </p:txBody>
      </p:sp>
    </p:spTree>
    <p:extLst>
      <p:ext uri="{BB962C8B-B14F-4D97-AF65-F5344CB8AC3E}">
        <p14:creationId xmlns:p14="http://schemas.microsoft.com/office/powerpoint/2010/main" val="3966023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7024430" cy="954107"/>
          </a:xfrm>
          <a:prstGeom prst="rect">
            <a:avLst/>
          </a:prstGeom>
        </p:spPr>
        <p:txBody>
          <a:bodyPr wrap="square">
            <a:spAutoFit/>
          </a:bodyPr>
          <a:lstStyle/>
          <a:p>
            <a:r>
              <a:rPr lang="en-CA" sz="2800" dirty="0">
                <a:solidFill>
                  <a:schemeClr val="bg1"/>
                </a:solidFill>
                <a:latin typeface="+mj-lt"/>
              </a:rPr>
              <a:t>When are the most number of red and yellow cards shown in a football match  ?</a:t>
            </a:r>
          </a:p>
        </p:txBody>
      </p:sp>
      <p:pic>
        <p:nvPicPr>
          <p:cNvPr id="13314" name="Picture 2">
            <a:extLst>
              <a:ext uri="{FF2B5EF4-FFF2-40B4-BE49-F238E27FC236}">
                <a16:creationId xmlns:a16="http://schemas.microsoft.com/office/drawing/2014/main" id="{05D6A2E6-4B8F-43A5-840B-8C1C3D077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25" y="1350110"/>
            <a:ext cx="4818390" cy="37933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A68F5E-BC7B-468C-BFD5-3F63C6D575AD}"/>
              </a:ext>
            </a:extLst>
          </p:cNvPr>
          <p:cNvSpPr txBox="1"/>
          <p:nvPr/>
        </p:nvSpPr>
        <p:spPr>
          <a:xfrm>
            <a:off x="5039458" y="2369642"/>
            <a:ext cx="3960987" cy="1200329"/>
          </a:xfrm>
          <a:prstGeom prst="rect">
            <a:avLst/>
          </a:prstGeom>
          <a:noFill/>
        </p:spPr>
        <p:txBody>
          <a:bodyPr wrap="square" rtlCol="0">
            <a:spAutoFit/>
          </a:bodyPr>
          <a:lstStyle/>
          <a:p>
            <a:r>
              <a:rPr lang="en-US" sz="1200" dirty="0">
                <a:solidFill>
                  <a:srgbClr val="008000"/>
                </a:solidFill>
              </a:rPr>
              <a:t>There's a spike in number of yellow cards just before half time and full time.</a:t>
            </a:r>
          </a:p>
          <a:p>
            <a:endParaRPr lang="en-US" sz="1200" dirty="0">
              <a:solidFill>
                <a:srgbClr val="008000"/>
              </a:solidFill>
            </a:endParaRPr>
          </a:p>
          <a:p>
            <a:r>
              <a:rPr lang="en-US" sz="1200" dirty="0">
                <a:solidFill>
                  <a:srgbClr val="008000"/>
                </a:solidFill>
              </a:rPr>
              <a:t>Most red cards are shown in last few minutes of a match (possibly when opponent is trailing by a goal and desperate to score and thus, the stakes are high) </a:t>
            </a:r>
            <a:endParaRPr lang="en-CA" sz="1200" dirty="0">
              <a:solidFill>
                <a:srgbClr val="008000"/>
              </a:solidFill>
            </a:endParaRPr>
          </a:p>
        </p:txBody>
      </p:sp>
    </p:spTree>
    <p:extLst>
      <p:ext uri="{BB962C8B-B14F-4D97-AF65-F5344CB8AC3E}">
        <p14:creationId xmlns:p14="http://schemas.microsoft.com/office/powerpoint/2010/main" val="5925053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584775"/>
          </a:xfrm>
          <a:prstGeom prst="rect">
            <a:avLst/>
          </a:prstGeom>
        </p:spPr>
        <p:txBody>
          <a:bodyPr>
            <a:spAutoFit/>
          </a:bodyPr>
          <a:lstStyle/>
          <a:p>
            <a:r>
              <a:rPr lang="en-CA" sz="3200" dirty="0">
                <a:solidFill>
                  <a:schemeClr val="bg1"/>
                </a:solidFill>
                <a:latin typeface="+mj-lt"/>
              </a:rPr>
              <a:t>The early goal scorers</a:t>
            </a:r>
          </a:p>
        </p:txBody>
      </p:sp>
      <p:sp>
        <p:nvSpPr>
          <p:cNvPr id="3" name="TextBox 2">
            <a:extLst>
              <a:ext uri="{FF2B5EF4-FFF2-40B4-BE49-F238E27FC236}">
                <a16:creationId xmlns:a16="http://schemas.microsoft.com/office/drawing/2014/main" id="{12DEE29B-A333-4017-99DF-E03FFF67A255}"/>
              </a:ext>
            </a:extLst>
          </p:cNvPr>
          <p:cNvSpPr txBox="1"/>
          <p:nvPr/>
        </p:nvSpPr>
        <p:spPr>
          <a:xfrm>
            <a:off x="143555" y="1350110"/>
            <a:ext cx="8093365" cy="261610"/>
          </a:xfrm>
          <a:prstGeom prst="rect">
            <a:avLst/>
          </a:prstGeom>
          <a:noFill/>
        </p:spPr>
        <p:txBody>
          <a:bodyPr wrap="square" rtlCol="0">
            <a:spAutoFit/>
          </a:bodyPr>
          <a:lstStyle/>
          <a:p>
            <a:r>
              <a:rPr lang="en-CA" sz="1100" dirty="0">
                <a:solidFill>
                  <a:srgbClr val="008000"/>
                </a:solidFill>
              </a:rPr>
              <a:t>For our analysis, we are considering a goal scored during first 10 minutes of a game as an early goal</a:t>
            </a:r>
          </a:p>
        </p:txBody>
      </p:sp>
      <p:pic>
        <p:nvPicPr>
          <p:cNvPr id="14338" name="Picture 2">
            <a:extLst>
              <a:ext uri="{FF2B5EF4-FFF2-40B4-BE49-F238E27FC236}">
                <a16:creationId xmlns:a16="http://schemas.microsoft.com/office/drawing/2014/main" id="{926BCA38-EC9D-4DB9-BC0D-EC19D87D4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1" y="1678501"/>
            <a:ext cx="3891209" cy="24132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729E6E-E18C-40D0-8FB9-98C0DCB8844B}"/>
              </a:ext>
            </a:extLst>
          </p:cNvPr>
          <p:cNvSpPr txBox="1"/>
          <p:nvPr/>
        </p:nvSpPr>
        <p:spPr>
          <a:xfrm>
            <a:off x="4113885" y="1808225"/>
            <a:ext cx="3713074" cy="1277273"/>
          </a:xfrm>
          <a:prstGeom prst="rect">
            <a:avLst/>
          </a:prstGeom>
          <a:noFill/>
        </p:spPr>
        <p:txBody>
          <a:bodyPr wrap="square" rtlCol="0">
            <a:spAutoFit/>
          </a:bodyPr>
          <a:lstStyle/>
          <a:p>
            <a:pPr marL="171450" indent="-171450">
              <a:buFont typeface="Arial" panose="020B0604020202020204" pitchFamily="34" charset="0"/>
              <a:buChar char="•"/>
            </a:pPr>
            <a:r>
              <a:rPr lang="en-CA" sz="1100" dirty="0">
                <a:solidFill>
                  <a:srgbClr val="008000"/>
                </a:solidFill>
              </a:rPr>
              <a:t>There are very matches where a team scores a goal in first 10 minutes</a:t>
            </a:r>
          </a:p>
          <a:p>
            <a:pPr marL="171450" indent="-171450">
              <a:buFont typeface="Arial" panose="020B0604020202020204" pitchFamily="34" charset="0"/>
              <a:buChar char="•"/>
            </a:pPr>
            <a:r>
              <a:rPr lang="en-CA" sz="1100" dirty="0">
                <a:solidFill>
                  <a:srgbClr val="008000"/>
                </a:solidFill>
              </a:rPr>
              <a:t>Finally we have some statistical yardstick for forwards which isn’t led by Ronaldo or Messi or Zlatan</a:t>
            </a:r>
          </a:p>
          <a:p>
            <a:pPr marL="171450" indent="-171450">
              <a:buFont typeface="Arial" panose="020B0604020202020204" pitchFamily="34" charset="0"/>
              <a:buChar char="•"/>
            </a:pPr>
            <a:r>
              <a:rPr lang="en-CA" sz="1100" dirty="0">
                <a:solidFill>
                  <a:srgbClr val="008000"/>
                </a:solidFill>
              </a:rPr>
              <a:t>Interestingly 3 out of top 15 early goal scorers are from Real Madrid</a:t>
            </a:r>
          </a:p>
          <a:p>
            <a:endParaRPr lang="en-CA" sz="1100" dirty="0">
              <a:solidFill>
                <a:srgbClr val="008000"/>
              </a:solidFill>
            </a:endParaRPr>
          </a:p>
        </p:txBody>
      </p:sp>
      <p:pic>
        <p:nvPicPr>
          <p:cNvPr id="14340" name="Picture 4">
            <a:extLst>
              <a:ext uri="{FF2B5EF4-FFF2-40B4-BE49-F238E27FC236}">
                <a16:creationId xmlns:a16="http://schemas.microsoft.com/office/drawing/2014/main" id="{DE9EFF34-6EBF-40C4-AEDB-1BCC9C54E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885" y="3085498"/>
            <a:ext cx="4581150" cy="20580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9C9A97-7E7F-44A1-82F8-957C06B6310B}"/>
              </a:ext>
            </a:extLst>
          </p:cNvPr>
          <p:cNvSpPr txBox="1"/>
          <p:nvPr/>
        </p:nvSpPr>
        <p:spPr>
          <a:xfrm>
            <a:off x="296260" y="4374610"/>
            <a:ext cx="3512215" cy="261610"/>
          </a:xfrm>
          <a:prstGeom prst="rect">
            <a:avLst/>
          </a:prstGeom>
          <a:noFill/>
        </p:spPr>
        <p:txBody>
          <a:bodyPr wrap="square" rtlCol="0">
            <a:spAutoFit/>
          </a:bodyPr>
          <a:lstStyle/>
          <a:p>
            <a:r>
              <a:rPr lang="en-CA" sz="1100" dirty="0">
                <a:solidFill>
                  <a:srgbClr val="008000"/>
                </a:solidFill>
              </a:rPr>
              <a:t>Real Madrid leads the early goal scorer table at club level</a:t>
            </a:r>
          </a:p>
        </p:txBody>
      </p:sp>
    </p:spTree>
    <p:extLst>
      <p:ext uri="{BB962C8B-B14F-4D97-AF65-F5344CB8AC3E}">
        <p14:creationId xmlns:p14="http://schemas.microsoft.com/office/powerpoint/2010/main" val="18355989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1077218"/>
          </a:xfrm>
          <a:prstGeom prst="rect">
            <a:avLst/>
          </a:prstGeom>
        </p:spPr>
        <p:txBody>
          <a:bodyPr>
            <a:spAutoFit/>
          </a:bodyPr>
          <a:lstStyle/>
          <a:p>
            <a:r>
              <a:rPr lang="en-CA" sz="3200" dirty="0">
                <a:solidFill>
                  <a:schemeClr val="bg1"/>
                </a:solidFill>
                <a:latin typeface="+mj-lt"/>
              </a:rPr>
              <a:t>The last minute goal scorers</a:t>
            </a:r>
          </a:p>
        </p:txBody>
      </p:sp>
      <p:sp>
        <p:nvSpPr>
          <p:cNvPr id="3" name="TextBox 2">
            <a:extLst>
              <a:ext uri="{FF2B5EF4-FFF2-40B4-BE49-F238E27FC236}">
                <a16:creationId xmlns:a16="http://schemas.microsoft.com/office/drawing/2014/main" id="{A8217B20-028E-4531-9F8B-5340E636F01A}"/>
              </a:ext>
            </a:extLst>
          </p:cNvPr>
          <p:cNvSpPr txBox="1"/>
          <p:nvPr/>
        </p:nvSpPr>
        <p:spPr>
          <a:xfrm>
            <a:off x="143555" y="1350110"/>
            <a:ext cx="8093365" cy="261610"/>
          </a:xfrm>
          <a:prstGeom prst="rect">
            <a:avLst/>
          </a:prstGeom>
          <a:noFill/>
        </p:spPr>
        <p:txBody>
          <a:bodyPr wrap="square" rtlCol="0">
            <a:spAutoFit/>
          </a:bodyPr>
          <a:lstStyle/>
          <a:p>
            <a:r>
              <a:rPr lang="en-CA" sz="1100" dirty="0">
                <a:solidFill>
                  <a:srgbClr val="008000"/>
                </a:solidFill>
              </a:rPr>
              <a:t>For our analysis, we are considering a goal scored after 85th minute of a game as a early goal</a:t>
            </a:r>
          </a:p>
        </p:txBody>
      </p:sp>
      <p:pic>
        <p:nvPicPr>
          <p:cNvPr id="15362" name="Picture 2">
            <a:extLst>
              <a:ext uri="{FF2B5EF4-FFF2-40B4-BE49-F238E27FC236}">
                <a16:creationId xmlns:a16="http://schemas.microsoft.com/office/drawing/2014/main" id="{31C06E91-5898-4100-A6A4-661FD7201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5" y="1711439"/>
            <a:ext cx="3970330" cy="330359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0DB18AC-707D-4640-BCDC-265CB3BD1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575" y="2762050"/>
            <a:ext cx="4581150" cy="2386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B40AF9-569C-4614-BC4E-EB63A393FE9F}"/>
              </a:ext>
            </a:extLst>
          </p:cNvPr>
          <p:cNvSpPr txBox="1"/>
          <p:nvPr/>
        </p:nvSpPr>
        <p:spPr>
          <a:xfrm>
            <a:off x="4572000" y="2035427"/>
            <a:ext cx="3512215" cy="261610"/>
          </a:xfrm>
          <a:prstGeom prst="rect">
            <a:avLst/>
          </a:prstGeom>
          <a:noFill/>
        </p:spPr>
        <p:txBody>
          <a:bodyPr wrap="square" rtlCol="0">
            <a:spAutoFit/>
          </a:bodyPr>
          <a:lstStyle/>
          <a:p>
            <a:r>
              <a:rPr lang="en-CA" sz="1100" dirty="0">
                <a:solidFill>
                  <a:srgbClr val="008000"/>
                </a:solidFill>
              </a:rPr>
              <a:t>The forward trio are back in business again</a:t>
            </a:r>
          </a:p>
        </p:txBody>
      </p:sp>
    </p:spTree>
    <p:extLst>
      <p:ext uri="{BB962C8B-B14F-4D97-AF65-F5344CB8AC3E}">
        <p14:creationId xmlns:p14="http://schemas.microsoft.com/office/powerpoint/2010/main" val="25931523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1077218"/>
          </a:xfrm>
          <a:prstGeom prst="rect">
            <a:avLst/>
          </a:prstGeom>
        </p:spPr>
        <p:txBody>
          <a:bodyPr>
            <a:spAutoFit/>
          </a:bodyPr>
          <a:lstStyle/>
          <a:p>
            <a:r>
              <a:rPr lang="en-CA" sz="3200" dirty="0">
                <a:solidFill>
                  <a:schemeClr val="bg1"/>
                </a:solidFill>
                <a:latin typeface="+mj-lt"/>
              </a:rPr>
              <a:t>Which league is the most competitive ?</a:t>
            </a:r>
          </a:p>
        </p:txBody>
      </p:sp>
      <p:pic>
        <p:nvPicPr>
          <p:cNvPr id="16386" name="Picture 2">
            <a:extLst>
              <a:ext uri="{FF2B5EF4-FFF2-40B4-BE49-F238E27FC236}">
                <a16:creationId xmlns:a16="http://schemas.microsoft.com/office/drawing/2014/main" id="{02178B22-B074-44DB-979D-EEADFC7AD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6146"/>
            <a:ext cx="5182820" cy="40304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33B488-D75A-4425-ADC9-25D0B13B3D54}"/>
              </a:ext>
            </a:extLst>
          </p:cNvPr>
          <p:cNvSpPr txBox="1"/>
          <p:nvPr/>
        </p:nvSpPr>
        <p:spPr>
          <a:xfrm>
            <a:off x="5488230" y="2113635"/>
            <a:ext cx="3206805" cy="2231380"/>
          </a:xfrm>
          <a:prstGeom prst="rect">
            <a:avLst/>
          </a:prstGeom>
          <a:noFill/>
        </p:spPr>
        <p:txBody>
          <a:bodyPr wrap="square" rtlCol="0">
            <a:spAutoFit/>
          </a:bodyPr>
          <a:lstStyle/>
          <a:p>
            <a:r>
              <a:rPr lang="en-US" sz="1100" dirty="0">
                <a:solidFill>
                  <a:srgbClr val="008000"/>
                </a:solidFill>
              </a:rPr>
              <a:t>Leagues that are normally distributed are less competitive because the best and worst teams are equidistant from the mean</a:t>
            </a:r>
          </a:p>
          <a:p>
            <a:endParaRPr lang="en-US" sz="1100" dirty="0">
              <a:solidFill>
                <a:srgbClr val="008000"/>
              </a:solidFill>
            </a:endParaRPr>
          </a:p>
          <a:p>
            <a:r>
              <a:rPr lang="en-US" sz="1100" dirty="0">
                <a:solidFill>
                  <a:srgbClr val="008000"/>
                </a:solidFill>
              </a:rPr>
              <a:t>Left skewed distribution means only a few handful teams are close to the top whereas right skewed distribution means there's lot of competition at the top</a:t>
            </a:r>
          </a:p>
          <a:p>
            <a:endParaRPr lang="en-US" sz="1100" dirty="0">
              <a:solidFill>
                <a:srgbClr val="008000"/>
              </a:solidFill>
            </a:endParaRPr>
          </a:p>
          <a:p>
            <a:r>
              <a:rPr lang="en-US" sz="1100" dirty="0">
                <a:solidFill>
                  <a:srgbClr val="008000"/>
                </a:solidFill>
              </a:rPr>
              <a:t>From the plot it seems that La Liga and Bundesliga are the most competitive</a:t>
            </a:r>
          </a:p>
          <a:p>
            <a:endParaRPr lang="en-CA" dirty="0"/>
          </a:p>
        </p:txBody>
      </p:sp>
    </p:spTree>
    <p:extLst>
      <p:ext uri="{BB962C8B-B14F-4D97-AF65-F5344CB8AC3E}">
        <p14:creationId xmlns:p14="http://schemas.microsoft.com/office/powerpoint/2010/main" val="1143725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59" y="-61316"/>
            <a:ext cx="5650085" cy="1077218"/>
          </a:xfrm>
          <a:prstGeom prst="rect">
            <a:avLst/>
          </a:prstGeom>
        </p:spPr>
        <p:txBody>
          <a:bodyPr wrap="square">
            <a:spAutoFit/>
          </a:bodyPr>
          <a:lstStyle/>
          <a:p>
            <a:r>
              <a:rPr lang="en-CA" sz="3200" dirty="0">
                <a:solidFill>
                  <a:schemeClr val="bg1"/>
                </a:solidFill>
                <a:latin typeface="+mj-lt"/>
              </a:rPr>
              <a:t>Betting odds – are they indicative of results ?</a:t>
            </a:r>
          </a:p>
        </p:txBody>
      </p:sp>
      <p:pic>
        <p:nvPicPr>
          <p:cNvPr id="17420" name="Picture 12">
            <a:extLst>
              <a:ext uri="{FF2B5EF4-FFF2-40B4-BE49-F238E27FC236}">
                <a16:creationId xmlns:a16="http://schemas.microsoft.com/office/drawing/2014/main" id="{D021054C-7775-4B59-BF2D-39AAEB7CE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7" y="1026127"/>
            <a:ext cx="2359825" cy="2113633"/>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a:extLst>
              <a:ext uri="{FF2B5EF4-FFF2-40B4-BE49-F238E27FC236}">
                <a16:creationId xmlns:a16="http://schemas.microsoft.com/office/drawing/2014/main" id="{C4EF4BE9-9E23-4325-8483-21CE5B82E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 y="3143463"/>
            <a:ext cx="2359825" cy="2000037"/>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71AC8BB3-D9A9-45C7-BC69-B0A1F917A7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5186" y="1879774"/>
            <a:ext cx="2747634" cy="2219026"/>
          </a:xfrm>
          <a:prstGeom prst="rect">
            <a:avLst/>
          </a:prstGeom>
          <a:noFill/>
          <a:extLst>
            <a:ext uri="{909E8E84-426E-40DD-AFC4-6F175D3DCCD1}">
              <a14:hiddenFill xmlns:a14="http://schemas.microsoft.com/office/drawing/2010/main">
                <a:solidFill>
                  <a:srgbClr val="FFFFFF"/>
                </a:solidFill>
              </a14:hiddenFill>
            </a:ext>
          </a:extLst>
        </p:spPr>
      </p:pic>
      <p:pic>
        <p:nvPicPr>
          <p:cNvPr id="17426" name="Picture 18">
            <a:extLst>
              <a:ext uri="{FF2B5EF4-FFF2-40B4-BE49-F238E27FC236}">
                <a16:creationId xmlns:a16="http://schemas.microsoft.com/office/drawing/2014/main" id="{9E7BD942-B634-4017-BDC5-969627470B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820" y="978322"/>
            <a:ext cx="2801205" cy="2219026"/>
          </a:xfrm>
          <a:prstGeom prst="rect">
            <a:avLst/>
          </a:prstGeom>
          <a:noFill/>
          <a:extLst>
            <a:ext uri="{909E8E84-426E-40DD-AFC4-6F175D3DCCD1}">
              <a14:hiddenFill xmlns:a14="http://schemas.microsoft.com/office/drawing/2010/main">
                <a:solidFill>
                  <a:srgbClr val="FFFFFF"/>
                </a:solidFill>
              </a14:hiddenFill>
            </a:ext>
          </a:extLst>
        </p:spPr>
      </p:pic>
      <p:pic>
        <p:nvPicPr>
          <p:cNvPr id="17428" name="Picture 20">
            <a:extLst>
              <a:ext uri="{FF2B5EF4-FFF2-40B4-BE49-F238E27FC236}">
                <a16:creationId xmlns:a16="http://schemas.microsoft.com/office/drawing/2014/main" id="{AFDF2454-F98B-464E-9BC0-D14315788B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1796" y="3144849"/>
            <a:ext cx="2852229" cy="200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608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670" y="281175"/>
            <a:ext cx="8093365" cy="763525"/>
          </a:xfrm>
        </p:spPr>
        <p:txBody>
          <a:bodyPr>
            <a:normAutofit/>
          </a:bodyPr>
          <a:lstStyle/>
          <a:p>
            <a:r>
              <a:rPr lang="en-US" dirty="0"/>
              <a:t>Data Cleansing</a:t>
            </a:r>
          </a:p>
        </p:txBody>
      </p:sp>
      <p:sp>
        <p:nvSpPr>
          <p:cNvPr id="3" name="Text Placeholder 2">
            <a:extLst>
              <a:ext uri="{FF2B5EF4-FFF2-40B4-BE49-F238E27FC236}">
                <a16:creationId xmlns:a16="http://schemas.microsoft.com/office/drawing/2014/main" id="{36EE30C4-A786-4860-91E4-C277A841ADDD}"/>
              </a:ext>
            </a:extLst>
          </p:cNvPr>
          <p:cNvSpPr>
            <a:spLocks noGrp="1"/>
          </p:cNvSpPr>
          <p:nvPr>
            <p:ph type="body" idx="1"/>
          </p:nvPr>
        </p:nvSpPr>
        <p:spPr>
          <a:xfrm>
            <a:off x="143556" y="1197405"/>
            <a:ext cx="5802790" cy="3512215"/>
          </a:xfrm>
        </p:spPr>
        <p:txBody>
          <a:bodyPr>
            <a:normAutofit/>
          </a:bodyPr>
          <a:lstStyle/>
          <a:p>
            <a:pPr marL="342900" indent="-342900" algn="just">
              <a:buFont typeface="Arial" panose="020B0604020202020204" pitchFamily="34" charset="0"/>
              <a:buChar char="•"/>
            </a:pPr>
            <a:r>
              <a:rPr lang="en-CA" b="0" dirty="0">
                <a:solidFill>
                  <a:srgbClr val="008000"/>
                </a:solidFill>
              </a:rPr>
              <a:t>There were no duplicate records!</a:t>
            </a:r>
          </a:p>
          <a:p>
            <a:pPr marL="342900" indent="-342900" algn="just">
              <a:buFont typeface="Arial" panose="020B0604020202020204" pitchFamily="34" charset="0"/>
              <a:buChar char="•"/>
            </a:pPr>
            <a:r>
              <a:rPr lang="en-CA" b="0" dirty="0">
                <a:solidFill>
                  <a:srgbClr val="008000"/>
                </a:solidFill>
              </a:rPr>
              <a:t>Missing records populated as follows-</a:t>
            </a:r>
          </a:p>
          <a:p>
            <a:pPr marL="800100" lvl="1" indent="-342900" algn="just">
              <a:buFont typeface="Wingdings" panose="05000000000000000000" pitchFamily="2" charset="2"/>
              <a:buChar char="ü"/>
            </a:pPr>
            <a:r>
              <a:rPr lang="en-CA" sz="1600" b="0" dirty="0">
                <a:solidFill>
                  <a:srgbClr val="008000"/>
                </a:solidFill>
              </a:rPr>
              <a:t>Half time result was in line with full time result</a:t>
            </a:r>
          </a:p>
          <a:p>
            <a:pPr marL="800100" lvl="1" indent="-342900" algn="just">
              <a:buFont typeface="Wingdings" panose="05000000000000000000" pitchFamily="2" charset="2"/>
              <a:buChar char="ü"/>
            </a:pPr>
            <a:r>
              <a:rPr lang="en-CA" sz="1600" b="0" dirty="0">
                <a:solidFill>
                  <a:srgbClr val="008000"/>
                </a:solidFill>
              </a:rPr>
              <a:t>Half time goals is half of full time goals.</a:t>
            </a:r>
          </a:p>
          <a:p>
            <a:pPr marL="800100" lvl="1" indent="-342900" algn="just">
              <a:buFont typeface="Wingdings" panose="05000000000000000000" pitchFamily="2" charset="2"/>
              <a:buChar char="ü"/>
            </a:pPr>
            <a:r>
              <a:rPr lang="en-CA" sz="1600" b="0" dirty="0">
                <a:solidFill>
                  <a:srgbClr val="008000"/>
                </a:solidFill>
              </a:rPr>
              <a:t>Total number of shots on target is total number of goals.</a:t>
            </a:r>
          </a:p>
          <a:p>
            <a:pPr marL="800100" lvl="1" indent="-342900" algn="just">
              <a:buFont typeface="Wingdings" panose="05000000000000000000" pitchFamily="2" charset="2"/>
              <a:buChar char="ü"/>
            </a:pPr>
            <a:r>
              <a:rPr lang="en-CA" sz="1600" b="0" dirty="0">
                <a:solidFill>
                  <a:srgbClr val="008000"/>
                </a:solidFill>
              </a:rPr>
              <a:t>Fouls, corners, red/yellow cards were taken as average of other matches for the same team.</a:t>
            </a:r>
          </a:p>
          <a:p>
            <a:pPr algn="just"/>
            <a:endParaRPr lang="en-CA" dirty="0"/>
          </a:p>
        </p:txBody>
      </p:sp>
      <p:pic>
        <p:nvPicPr>
          <p:cNvPr id="1028" name="Picture 4">
            <a:extLst>
              <a:ext uri="{FF2B5EF4-FFF2-40B4-BE49-F238E27FC236}">
                <a16:creationId xmlns:a16="http://schemas.microsoft.com/office/drawing/2014/main" id="{4A7C75DE-F14F-4FF1-AF49-210886BA8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345" y="1350110"/>
            <a:ext cx="3197656"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181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1077218"/>
          </a:xfrm>
          <a:prstGeom prst="rect">
            <a:avLst/>
          </a:prstGeom>
        </p:spPr>
        <p:txBody>
          <a:bodyPr>
            <a:spAutoFit/>
          </a:bodyPr>
          <a:lstStyle/>
          <a:p>
            <a:r>
              <a:rPr lang="en-CA" sz="3200" dirty="0">
                <a:solidFill>
                  <a:schemeClr val="bg1"/>
                </a:solidFill>
              </a:rPr>
              <a:t>Betting odds – are they indicative of results ?</a:t>
            </a:r>
          </a:p>
        </p:txBody>
      </p:sp>
      <p:sp>
        <p:nvSpPr>
          <p:cNvPr id="3" name="TextBox 2">
            <a:extLst>
              <a:ext uri="{FF2B5EF4-FFF2-40B4-BE49-F238E27FC236}">
                <a16:creationId xmlns:a16="http://schemas.microsoft.com/office/drawing/2014/main" id="{FE40167C-84D0-4DBA-977A-8EE796FF939B}"/>
              </a:ext>
            </a:extLst>
          </p:cNvPr>
          <p:cNvSpPr txBox="1"/>
          <p:nvPr/>
        </p:nvSpPr>
        <p:spPr>
          <a:xfrm>
            <a:off x="255856" y="1350110"/>
            <a:ext cx="8398775" cy="3524042"/>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8000"/>
                </a:solidFill>
              </a:rPr>
              <a:t>For every match we have 3 columns for betting odds : </a:t>
            </a:r>
            <a:r>
              <a:rPr lang="en-US" sz="1100" dirty="0" err="1">
                <a:solidFill>
                  <a:srgbClr val="008000"/>
                </a:solidFill>
              </a:rPr>
              <a:t>home_odds</a:t>
            </a:r>
            <a:r>
              <a:rPr lang="en-US" sz="1100" dirty="0">
                <a:solidFill>
                  <a:srgbClr val="008000"/>
                </a:solidFill>
              </a:rPr>
              <a:t>, </a:t>
            </a:r>
            <a:r>
              <a:rPr lang="en-US" sz="1100" dirty="0" err="1">
                <a:solidFill>
                  <a:srgbClr val="008000"/>
                </a:solidFill>
              </a:rPr>
              <a:t>away_odds</a:t>
            </a:r>
            <a:r>
              <a:rPr lang="en-US" sz="1100" dirty="0">
                <a:solidFill>
                  <a:srgbClr val="008000"/>
                </a:solidFill>
              </a:rPr>
              <a:t> and </a:t>
            </a:r>
            <a:r>
              <a:rPr lang="en-US" sz="1100" dirty="0" err="1">
                <a:solidFill>
                  <a:srgbClr val="008000"/>
                </a:solidFill>
              </a:rPr>
              <a:t>draw_odds</a:t>
            </a:r>
            <a:endParaRPr lang="en-US" sz="1100" dirty="0">
              <a:solidFill>
                <a:srgbClr val="008000"/>
              </a:solidFill>
            </a:endParaRPr>
          </a:p>
          <a:p>
            <a:pPr marL="285750" indent="-285750">
              <a:buFont typeface="Arial" panose="020B0604020202020204" pitchFamily="34" charset="0"/>
              <a:buChar char="•"/>
            </a:pPr>
            <a:r>
              <a:rPr lang="en-US" sz="1100" dirty="0">
                <a:solidFill>
                  <a:srgbClr val="008000"/>
                </a:solidFill>
              </a:rPr>
              <a:t>The odds are expressed as numeric values (</a:t>
            </a:r>
            <a:r>
              <a:rPr lang="en-US" sz="1100" dirty="0" err="1">
                <a:solidFill>
                  <a:srgbClr val="008000"/>
                </a:solidFill>
              </a:rPr>
              <a:t>e.g</a:t>
            </a:r>
            <a:r>
              <a:rPr lang="en-US" sz="1100" dirty="0">
                <a:solidFill>
                  <a:srgbClr val="008000"/>
                </a:solidFill>
              </a:rPr>
              <a:t> a betting odd of 4 means, you’ll win $ 400 for every $ 100 that you bet</a:t>
            </a:r>
          </a:p>
          <a:p>
            <a:pPr marL="285750" indent="-285750">
              <a:buFont typeface="Arial" panose="020B0604020202020204" pitchFamily="34" charset="0"/>
              <a:buChar char="•"/>
            </a:pPr>
            <a:r>
              <a:rPr lang="en-US" sz="1100" dirty="0">
                <a:solidFill>
                  <a:srgbClr val="008000"/>
                </a:solidFill>
              </a:rPr>
              <a:t>From the odds, the probability of the event (as per bookies) can be calculated as :</a:t>
            </a:r>
          </a:p>
          <a:p>
            <a:r>
              <a:rPr lang="en-US" sz="1100" dirty="0">
                <a:solidFill>
                  <a:srgbClr val="008000"/>
                </a:solidFill>
              </a:rPr>
              <a:t>	P = 1/1 + odd</a:t>
            </a:r>
          </a:p>
          <a:p>
            <a:r>
              <a:rPr lang="en-US" sz="1100" dirty="0">
                <a:solidFill>
                  <a:srgbClr val="008000"/>
                </a:solidFill>
              </a:rPr>
              <a:t>       So, a betting odd of 4 will translate to a probability of 0.2</a:t>
            </a:r>
          </a:p>
          <a:p>
            <a:pPr marL="285750" indent="-285750">
              <a:buFont typeface="Arial" panose="020B0604020202020204" pitchFamily="34" charset="0"/>
              <a:buChar char="•"/>
            </a:pPr>
            <a:r>
              <a:rPr lang="en-US" sz="1100" dirty="0">
                <a:solidFill>
                  <a:srgbClr val="008000"/>
                </a:solidFill>
              </a:rPr>
              <a:t>We converted the betting odd numbers into predicted outcome (lower odds = more likely outcome) and tried to find a correlation between the predicted and the actual outcome</a:t>
            </a: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endParaRPr lang="en-US" sz="1100" dirty="0">
              <a:solidFill>
                <a:srgbClr val="008000"/>
              </a:solidFill>
            </a:endParaRPr>
          </a:p>
          <a:p>
            <a:pPr marL="285750" indent="-285750">
              <a:buFont typeface="Arial" panose="020B0604020202020204" pitchFamily="34" charset="0"/>
              <a:buChar char="•"/>
            </a:pPr>
            <a:r>
              <a:rPr lang="en-US" sz="1100" dirty="0">
                <a:solidFill>
                  <a:srgbClr val="008000"/>
                </a:solidFill>
              </a:rPr>
              <a:t>Clearly betting odds have some correlation with actual results but aren’t exactly indicative of results</a:t>
            </a:r>
          </a:p>
          <a:p>
            <a:pPr marL="285750" indent="-285750">
              <a:buFont typeface="Arial" panose="020B0604020202020204" pitchFamily="34" charset="0"/>
              <a:buChar char="•"/>
            </a:pPr>
            <a:r>
              <a:rPr lang="en-US" sz="1100" dirty="0">
                <a:solidFill>
                  <a:srgbClr val="008000"/>
                </a:solidFill>
              </a:rPr>
              <a:t>Moral of the story : It’s probably not a sustainable idea to get rich by betting on football matches.</a:t>
            </a:r>
          </a:p>
          <a:p>
            <a:pPr marL="285750" indent="-285750">
              <a:buFont typeface="Wingdings" panose="05000000000000000000" pitchFamily="2" charset="2"/>
              <a:buChar char="ü"/>
            </a:pPr>
            <a:endParaRPr lang="en-CA" sz="1400" dirty="0">
              <a:solidFill>
                <a:srgbClr val="008000"/>
              </a:solidFill>
            </a:endParaRPr>
          </a:p>
        </p:txBody>
      </p:sp>
      <p:graphicFrame>
        <p:nvGraphicFramePr>
          <p:cNvPr id="4" name="Table 3">
            <a:extLst>
              <a:ext uri="{FF2B5EF4-FFF2-40B4-BE49-F238E27FC236}">
                <a16:creationId xmlns:a16="http://schemas.microsoft.com/office/drawing/2014/main" id="{C6B853AF-592B-43A4-9323-E7B1DC9DB22E}"/>
              </a:ext>
            </a:extLst>
          </p:cNvPr>
          <p:cNvGraphicFramePr>
            <a:graphicFrameLocks noGrp="1"/>
          </p:cNvGraphicFramePr>
          <p:nvPr>
            <p:extLst>
              <p:ext uri="{D42A27DB-BD31-4B8C-83A1-F6EECF244321}">
                <p14:modId xmlns:p14="http://schemas.microsoft.com/office/powerpoint/2010/main" val="3992841231"/>
              </p:ext>
            </p:extLst>
          </p:nvPr>
        </p:nvGraphicFramePr>
        <p:xfrm>
          <a:off x="907080" y="2629396"/>
          <a:ext cx="6108204" cy="1281990"/>
        </p:xfrm>
        <a:graphic>
          <a:graphicData uri="http://schemas.openxmlformats.org/drawingml/2006/table">
            <a:tbl>
              <a:tblPr firstRow="1" bandRow="1">
                <a:tableStyleId>{F5AB1C69-6EDB-4FF4-983F-18BD219EF322}</a:tableStyleId>
              </a:tblPr>
              <a:tblGrid>
                <a:gridCol w="1018034">
                  <a:extLst>
                    <a:ext uri="{9D8B030D-6E8A-4147-A177-3AD203B41FA5}">
                      <a16:colId xmlns:a16="http://schemas.microsoft.com/office/drawing/2014/main" val="464586521"/>
                    </a:ext>
                  </a:extLst>
                </a:gridCol>
                <a:gridCol w="1018034">
                  <a:extLst>
                    <a:ext uri="{9D8B030D-6E8A-4147-A177-3AD203B41FA5}">
                      <a16:colId xmlns:a16="http://schemas.microsoft.com/office/drawing/2014/main" val="369697000"/>
                    </a:ext>
                  </a:extLst>
                </a:gridCol>
                <a:gridCol w="1018034">
                  <a:extLst>
                    <a:ext uri="{9D8B030D-6E8A-4147-A177-3AD203B41FA5}">
                      <a16:colId xmlns:a16="http://schemas.microsoft.com/office/drawing/2014/main" val="2725794241"/>
                    </a:ext>
                  </a:extLst>
                </a:gridCol>
                <a:gridCol w="1018034">
                  <a:extLst>
                    <a:ext uri="{9D8B030D-6E8A-4147-A177-3AD203B41FA5}">
                      <a16:colId xmlns:a16="http://schemas.microsoft.com/office/drawing/2014/main" val="2769084238"/>
                    </a:ext>
                  </a:extLst>
                </a:gridCol>
                <a:gridCol w="1018034">
                  <a:extLst>
                    <a:ext uri="{9D8B030D-6E8A-4147-A177-3AD203B41FA5}">
                      <a16:colId xmlns:a16="http://schemas.microsoft.com/office/drawing/2014/main" val="3841599612"/>
                    </a:ext>
                  </a:extLst>
                </a:gridCol>
                <a:gridCol w="1018034">
                  <a:extLst>
                    <a:ext uri="{9D8B030D-6E8A-4147-A177-3AD203B41FA5}">
                      <a16:colId xmlns:a16="http://schemas.microsoft.com/office/drawing/2014/main" val="1777088168"/>
                    </a:ext>
                  </a:extLst>
                </a:gridCol>
              </a:tblGrid>
              <a:tr h="305410">
                <a:tc>
                  <a:txBody>
                    <a:bodyPr/>
                    <a:lstStyle/>
                    <a:p>
                      <a:endParaRPr lang="en-CA" dirty="0"/>
                    </a:p>
                  </a:txBody>
                  <a:tcPr/>
                </a:tc>
                <a:tc>
                  <a:txBody>
                    <a:bodyPr/>
                    <a:lstStyle/>
                    <a:p>
                      <a:r>
                        <a:rPr lang="en-CA" sz="1200" dirty="0"/>
                        <a:t>EPL</a:t>
                      </a:r>
                    </a:p>
                  </a:txBody>
                  <a:tcPr/>
                </a:tc>
                <a:tc>
                  <a:txBody>
                    <a:bodyPr/>
                    <a:lstStyle/>
                    <a:p>
                      <a:r>
                        <a:rPr lang="en-CA" sz="1200" dirty="0" err="1"/>
                        <a:t>LaLiga</a:t>
                      </a:r>
                      <a:endParaRPr lang="en-CA" sz="1200" dirty="0"/>
                    </a:p>
                  </a:txBody>
                  <a:tcPr/>
                </a:tc>
                <a:tc>
                  <a:txBody>
                    <a:bodyPr/>
                    <a:lstStyle/>
                    <a:p>
                      <a:r>
                        <a:rPr lang="en-CA" sz="1200" dirty="0"/>
                        <a:t>Serie A</a:t>
                      </a:r>
                    </a:p>
                  </a:txBody>
                  <a:tcPr/>
                </a:tc>
                <a:tc>
                  <a:txBody>
                    <a:bodyPr/>
                    <a:lstStyle/>
                    <a:p>
                      <a:r>
                        <a:rPr lang="en-CA" sz="1200" dirty="0"/>
                        <a:t>Bundesliga</a:t>
                      </a:r>
                    </a:p>
                  </a:txBody>
                  <a:tcPr/>
                </a:tc>
                <a:tc>
                  <a:txBody>
                    <a:bodyPr/>
                    <a:lstStyle/>
                    <a:p>
                      <a:r>
                        <a:rPr lang="en-CA" sz="1200" dirty="0"/>
                        <a:t>Ligue One</a:t>
                      </a:r>
                    </a:p>
                  </a:txBody>
                  <a:tcPr/>
                </a:tc>
                <a:extLst>
                  <a:ext uri="{0D108BD9-81ED-4DB2-BD59-A6C34878D82A}">
                    <a16:rowId xmlns:a16="http://schemas.microsoft.com/office/drawing/2014/main" val="2252189804"/>
                  </a:ext>
                </a:extLst>
              </a:tr>
              <a:tr h="305410">
                <a:tc>
                  <a:txBody>
                    <a:bodyPr/>
                    <a:lstStyle/>
                    <a:p>
                      <a:r>
                        <a:rPr lang="en-CA" sz="1200" dirty="0"/>
                        <a:t>Home Win</a:t>
                      </a:r>
                    </a:p>
                  </a:txBody>
                  <a:tcPr/>
                </a:tc>
                <a:tc>
                  <a:txBody>
                    <a:bodyPr/>
                    <a:lstStyle/>
                    <a:p>
                      <a:r>
                        <a:rPr lang="en-CA" sz="1100" dirty="0"/>
                        <a:t>0.27</a:t>
                      </a:r>
                    </a:p>
                  </a:txBody>
                  <a:tcPr/>
                </a:tc>
                <a:tc>
                  <a:txBody>
                    <a:bodyPr/>
                    <a:lstStyle/>
                    <a:p>
                      <a:r>
                        <a:rPr lang="en-CA" sz="1100" dirty="0"/>
                        <a:t>0.3</a:t>
                      </a:r>
                    </a:p>
                  </a:txBody>
                  <a:tcPr/>
                </a:tc>
                <a:tc>
                  <a:txBody>
                    <a:bodyPr/>
                    <a:lstStyle/>
                    <a:p>
                      <a:r>
                        <a:rPr lang="en-CA" sz="1100" dirty="0"/>
                        <a:t>0.29</a:t>
                      </a:r>
                    </a:p>
                  </a:txBody>
                  <a:tcPr/>
                </a:tc>
                <a:tc>
                  <a:txBody>
                    <a:bodyPr/>
                    <a:lstStyle/>
                    <a:p>
                      <a:r>
                        <a:rPr lang="en-CA" sz="1100" dirty="0"/>
                        <a:t>0.21</a:t>
                      </a:r>
                    </a:p>
                  </a:txBody>
                  <a:tcPr/>
                </a:tc>
                <a:tc>
                  <a:txBody>
                    <a:bodyPr/>
                    <a:lstStyle/>
                    <a:p>
                      <a:r>
                        <a:rPr lang="en-CA" sz="1100" dirty="0"/>
                        <a:t>0.25</a:t>
                      </a:r>
                    </a:p>
                  </a:txBody>
                  <a:tcPr/>
                </a:tc>
                <a:extLst>
                  <a:ext uri="{0D108BD9-81ED-4DB2-BD59-A6C34878D82A}">
                    <a16:rowId xmlns:a16="http://schemas.microsoft.com/office/drawing/2014/main" val="461808112"/>
                  </a:ext>
                </a:extLst>
              </a:tr>
              <a:tr h="305410">
                <a:tc>
                  <a:txBody>
                    <a:bodyPr/>
                    <a:lstStyle/>
                    <a:p>
                      <a:r>
                        <a:rPr lang="en-CA" sz="1200" dirty="0"/>
                        <a:t>Away Win</a:t>
                      </a:r>
                    </a:p>
                  </a:txBody>
                  <a:tcPr/>
                </a:tc>
                <a:tc>
                  <a:txBody>
                    <a:bodyPr/>
                    <a:lstStyle/>
                    <a:p>
                      <a:r>
                        <a:rPr lang="en-CA" sz="1100" dirty="0"/>
                        <a:t>0.31</a:t>
                      </a:r>
                    </a:p>
                  </a:txBody>
                  <a:tcPr/>
                </a:tc>
                <a:tc>
                  <a:txBody>
                    <a:bodyPr/>
                    <a:lstStyle/>
                    <a:p>
                      <a:r>
                        <a:rPr lang="en-CA" sz="1100" dirty="0"/>
                        <a:t>0.29</a:t>
                      </a:r>
                    </a:p>
                  </a:txBody>
                  <a:tcPr/>
                </a:tc>
                <a:tc>
                  <a:txBody>
                    <a:bodyPr/>
                    <a:lstStyle/>
                    <a:p>
                      <a:r>
                        <a:rPr lang="en-CA" sz="1100" dirty="0"/>
                        <a:t>0.35</a:t>
                      </a:r>
                    </a:p>
                  </a:txBody>
                  <a:tcPr/>
                </a:tc>
                <a:tc>
                  <a:txBody>
                    <a:bodyPr/>
                    <a:lstStyle/>
                    <a:p>
                      <a:r>
                        <a:rPr lang="en-CA" sz="1100" dirty="0"/>
                        <a:t>0.22</a:t>
                      </a:r>
                    </a:p>
                  </a:txBody>
                  <a:tcPr/>
                </a:tc>
                <a:tc>
                  <a:txBody>
                    <a:bodyPr/>
                    <a:lstStyle/>
                    <a:p>
                      <a:r>
                        <a:rPr lang="en-CA" sz="1100" dirty="0"/>
                        <a:t>0.29</a:t>
                      </a:r>
                    </a:p>
                  </a:txBody>
                  <a:tcPr/>
                </a:tc>
                <a:extLst>
                  <a:ext uri="{0D108BD9-81ED-4DB2-BD59-A6C34878D82A}">
                    <a16:rowId xmlns:a16="http://schemas.microsoft.com/office/drawing/2014/main" val="3173136111"/>
                  </a:ext>
                </a:extLst>
              </a:tr>
              <a:tr h="305410">
                <a:tc>
                  <a:txBody>
                    <a:bodyPr/>
                    <a:lstStyle/>
                    <a:p>
                      <a:r>
                        <a:rPr lang="en-CA" sz="1200" dirty="0"/>
                        <a:t>Draw</a:t>
                      </a:r>
                    </a:p>
                  </a:txBody>
                  <a:tcPr/>
                </a:tc>
                <a:tc>
                  <a:txBody>
                    <a:bodyPr/>
                    <a:lstStyle/>
                    <a:p>
                      <a:r>
                        <a:rPr lang="en-CA" sz="1100" dirty="0"/>
                        <a:t>-0.12</a:t>
                      </a:r>
                    </a:p>
                  </a:txBody>
                  <a:tcPr/>
                </a:tc>
                <a:tc>
                  <a:txBody>
                    <a:bodyPr/>
                    <a:lstStyle/>
                    <a:p>
                      <a:r>
                        <a:rPr lang="en-CA" sz="1100" dirty="0"/>
                        <a:t>-0.11</a:t>
                      </a:r>
                    </a:p>
                  </a:txBody>
                  <a:tcPr/>
                </a:tc>
                <a:tc>
                  <a:txBody>
                    <a:bodyPr/>
                    <a:lstStyle/>
                    <a:p>
                      <a:r>
                        <a:rPr lang="en-CA" sz="1100" dirty="0"/>
                        <a:t>-0.07</a:t>
                      </a:r>
                    </a:p>
                  </a:txBody>
                  <a:tcPr/>
                </a:tc>
                <a:tc>
                  <a:txBody>
                    <a:bodyPr/>
                    <a:lstStyle/>
                    <a:p>
                      <a:r>
                        <a:rPr lang="en-CA" sz="1100" dirty="0"/>
                        <a:t>-0.1</a:t>
                      </a:r>
                    </a:p>
                  </a:txBody>
                  <a:tcPr/>
                </a:tc>
                <a:tc>
                  <a:txBody>
                    <a:bodyPr/>
                    <a:lstStyle/>
                    <a:p>
                      <a:r>
                        <a:rPr lang="en-CA" sz="1100" dirty="0"/>
                        <a:t>-0.04</a:t>
                      </a:r>
                    </a:p>
                  </a:txBody>
                  <a:tcPr/>
                </a:tc>
                <a:extLst>
                  <a:ext uri="{0D108BD9-81ED-4DB2-BD59-A6C34878D82A}">
                    <a16:rowId xmlns:a16="http://schemas.microsoft.com/office/drawing/2014/main" val="3027937896"/>
                  </a:ext>
                </a:extLst>
              </a:tr>
            </a:tbl>
          </a:graphicData>
        </a:graphic>
      </p:graphicFrame>
    </p:spTree>
    <p:extLst>
      <p:ext uri="{BB962C8B-B14F-4D97-AF65-F5344CB8AC3E}">
        <p14:creationId xmlns:p14="http://schemas.microsoft.com/office/powerpoint/2010/main" val="1328276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1077218"/>
          </a:xfrm>
          <a:prstGeom prst="rect">
            <a:avLst/>
          </a:prstGeom>
        </p:spPr>
        <p:txBody>
          <a:bodyPr>
            <a:spAutoFit/>
          </a:bodyPr>
          <a:lstStyle/>
          <a:p>
            <a:r>
              <a:rPr lang="en-CA" sz="3200" dirty="0">
                <a:solidFill>
                  <a:schemeClr val="bg1"/>
                </a:solidFill>
                <a:latin typeface="+mj-lt"/>
              </a:rPr>
              <a:t>Predictive Modelling of Number of Goals</a:t>
            </a:r>
          </a:p>
        </p:txBody>
      </p:sp>
      <p:sp>
        <p:nvSpPr>
          <p:cNvPr id="3" name="TextBox 2">
            <a:extLst>
              <a:ext uri="{FF2B5EF4-FFF2-40B4-BE49-F238E27FC236}">
                <a16:creationId xmlns:a16="http://schemas.microsoft.com/office/drawing/2014/main" id="{C840C121-27B6-41A5-948B-EA828D4F9FA7}"/>
              </a:ext>
            </a:extLst>
          </p:cNvPr>
          <p:cNvSpPr txBox="1"/>
          <p:nvPr/>
        </p:nvSpPr>
        <p:spPr>
          <a:xfrm>
            <a:off x="143555" y="1197405"/>
            <a:ext cx="7940660"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8000"/>
                </a:solidFill>
              </a:rPr>
              <a:t>Statistical studies on goal scoring pattern in football matches often suggest that goals in a football match follow Poisson distribution pattern. </a:t>
            </a:r>
          </a:p>
          <a:p>
            <a:pPr marL="285750" indent="-285750">
              <a:buFont typeface="Arial" panose="020B0604020202020204" pitchFamily="34" charset="0"/>
              <a:buChar char="•"/>
            </a:pPr>
            <a:r>
              <a:rPr lang="en-US" sz="1100" dirty="0">
                <a:solidFill>
                  <a:srgbClr val="008000"/>
                </a:solidFill>
              </a:rPr>
              <a:t>We continued with that assumption and use the mean expected number of goals for a match to form a probability distribution and express the number of goals as a function of average rate of scoring goals</a:t>
            </a:r>
            <a:endParaRPr lang="en-CA" sz="1100" dirty="0">
              <a:solidFill>
                <a:srgbClr val="008000"/>
              </a:solidFill>
            </a:endParaRPr>
          </a:p>
        </p:txBody>
      </p:sp>
      <p:pic>
        <p:nvPicPr>
          <p:cNvPr id="18434" name="Picture 2">
            <a:extLst>
              <a:ext uri="{FF2B5EF4-FFF2-40B4-BE49-F238E27FC236}">
                <a16:creationId xmlns:a16="http://schemas.microsoft.com/office/drawing/2014/main" id="{9E2FCAC1-C3CD-4346-B1A4-201F08D2C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65" y="2148349"/>
            <a:ext cx="7940660" cy="281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651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4572000" cy="954107"/>
          </a:xfrm>
          <a:prstGeom prst="rect">
            <a:avLst/>
          </a:prstGeom>
        </p:spPr>
        <p:txBody>
          <a:bodyPr>
            <a:spAutoFit/>
          </a:bodyPr>
          <a:lstStyle/>
          <a:p>
            <a:r>
              <a:rPr lang="en-CA" sz="2800" dirty="0">
                <a:solidFill>
                  <a:schemeClr val="bg1"/>
                </a:solidFill>
                <a:latin typeface="+mj-lt"/>
              </a:rPr>
              <a:t>Match simulation – Man City vs Man Utd at Etihad Stadium</a:t>
            </a:r>
          </a:p>
        </p:txBody>
      </p:sp>
      <p:sp>
        <p:nvSpPr>
          <p:cNvPr id="3" name="TextBox 2">
            <a:extLst>
              <a:ext uri="{FF2B5EF4-FFF2-40B4-BE49-F238E27FC236}">
                <a16:creationId xmlns:a16="http://schemas.microsoft.com/office/drawing/2014/main" id="{97868FCE-CA83-4BD0-AA45-1DED5E61BE12}"/>
              </a:ext>
            </a:extLst>
          </p:cNvPr>
          <p:cNvSpPr txBox="1"/>
          <p:nvPr/>
        </p:nvSpPr>
        <p:spPr>
          <a:xfrm>
            <a:off x="143555" y="1146639"/>
            <a:ext cx="1749133" cy="584775"/>
          </a:xfrm>
          <a:prstGeom prst="rect">
            <a:avLst/>
          </a:prstGeom>
          <a:noFill/>
        </p:spPr>
        <p:txBody>
          <a:bodyPr wrap="none" rtlCol="0">
            <a:spAutoFit/>
          </a:bodyPr>
          <a:lstStyle/>
          <a:p>
            <a:r>
              <a:rPr lang="en-CA" sz="1400" dirty="0">
                <a:solidFill>
                  <a:srgbClr val="008000"/>
                </a:solidFill>
              </a:rPr>
              <a:t>Prediction by Model :</a:t>
            </a:r>
          </a:p>
          <a:p>
            <a:endParaRPr lang="en-CA" dirty="0"/>
          </a:p>
        </p:txBody>
      </p:sp>
      <p:sp>
        <p:nvSpPr>
          <p:cNvPr id="6" name="Rectangle 3">
            <a:extLst>
              <a:ext uri="{FF2B5EF4-FFF2-40B4-BE49-F238E27FC236}">
                <a16:creationId xmlns:a16="http://schemas.microsoft.com/office/drawing/2014/main" id="{03CBCE9D-3A86-431D-93E2-ED8B22A8C2AB}"/>
              </a:ext>
            </a:extLst>
          </p:cNvPr>
          <p:cNvSpPr>
            <a:spLocks noChangeArrowheads="1"/>
          </p:cNvSpPr>
          <p:nvPr/>
        </p:nvSpPr>
        <p:spPr bwMode="auto">
          <a:xfrm>
            <a:off x="296260" y="1500582"/>
            <a:ext cx="477053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Probability Man City Win (Man City Home) : 0.5213758840709862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Probability Man U win (Man City Home) : 0.237715360715005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Probability Draw (Man City Home) 0.2409069842947822</a:t>
            </a:r>
            <a:r>
              <a:rPr kumimoji="0" lang="en-US" altLang="en-US" sz="8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C2CB3216-9397-42BF-88F2-CCBD9173B40E}"/>
              </a:ext>
            </a:extLst>
          </p:cNvPr>
          <p:cNvSpPr txBox="1"/>
          <p:nvPr/>
        </p:nvSpPr>
        <p:spPr>
          <a:xfrm>
            <a:off x="143555" y="1985263"/>
            <a:ext cx="1298817" cy="584775"/>
          </a:xfrm>
          <a:prstGeom prst="rect">
            <a:avLst/>
          </a:prstGeom>
          <a:noFill/>
        </p:spPr>
        <p:txBody>
          <a:bodyPr wrap="none" rtlCol="0">
            <a:spAutoFit/>
          </a:bodyPr>
          <a:lstStyle/>
          <a:p>
            <a:r>
              <a:rPr lang="en-CA" sz="1400" dirty="0">
                <a:solidFill>
                  <a:srgbClr val="008000"/>
                </a:solidFill>
              </a:rPr>
              <a:t>Actual Results :</a:t>
            </a:r>
          </a:p>
          <a:p>
            <a:endParaRPr lang="en-CA" dirty="0"/>
          </a:p>
        </p:txBody>
      </p:sp>
      <p:pic>
        <p:nvPicPr>
          <p:cNvPr id="8" name="Picture 7">
            <a:extLst>
              <a:ext uri="{FF2B5EF4-FFF2-40B4-BE49-F238E27FC236}">
                <a16:creationId xmlns:a16="http://schemas.microsoft.com/office/drawing/2014/main" id="{9C22DD49-5037-4067-BE1F-EEAF16796D98}"/>
              </a:ext>
            </a:extLst>
          </p:cNvPr>
          <p:cNvPicPr>
            <a:picLocks noChangeAspect="1"/>
          </p:cNvPicPr>
          <p:nvPr/>
        </p:nvPicPr>
        <p:blipFill>
          <a:blip r:embed="rId3"/>
          <a:stretch>
            <a:fillRect/>
          </a:stretch>
        </p:blipFill>
        <p:spPr>
          <a:xfrm>
            <a:off x="296260" y="2255670"/>
            <a:ext cx="7105899" cy="2887830"/>
          </a:xfrm>
          <a:prstGeom prst="rect">
            <a:avLst/>
          </a:prstGeom>
        </p:spPr>
      </p:pic>
    </p:spTree>
    <p:extLst>
      <p:ext uri="{BB962C8B-B14F-4D97-AF65-F5344CB8AC3E}">
        <p14:creationId xmlns:p14="http://schemas.microsoft.com/office/powerpoint/2010/main" val="17798298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61316"/>
            <a:ext cx="6413610" cy="954107"/>
          </a:xfrm>
          <a:prstGeom prst="rect">
            <a:avLst/>
          </a:prstGeom>
        </p:spPr>
        <p:txBody>
          <a:bodyPr wrap="square">
            <a:spAutoFit/>
          </a:bodyPr>
          <a:lstStyle/>
          <a:p>
            <a:r>
              <a:rPr lang="en-CA" sz="2800" dirty="0">
                <a:solidFill>
                  <a:schemeClr val="bg1"/>
                </a:solidFill>
                <a:latin typeface="+mj-lt"/>
              </a:rPr>
              <a:t>Match simulation –FC Barcelona vs Real Madrid at Camp </a:t>
            </a:r>
            <a:r>
              <a:rPr lang="en-CA" sz="2800" dirty="0" err="1">
                <a:solidFill>
                  <a:schemeClr val="bg1"/>
                </a:solidFill>
                <a:latin typeface="+mj-lt"/>
              </a:rPr>
              <a:t>Nou</a:t>
            </a:r>
            <a:endParaRPr lang="en-CA" sz="2800" dirty="0">
              <a:solidFill>
                <a:schemeClr val="bg1"/>
              </a:solidFill>
              <a:latin typeface="+mj-lt"/>
            </a:endParaRPr>
          </a:p>
        </p:txBody>
      </p:sp>
      <p:sp>
        <p:nvSpPr>
          <p:cNvPr id="3" name="TextBox 2">
            <a:extLst>
              <a:ext uri="{FF2B5EF4-FFF2-40B4-BE49-F238E27FC236}">
                <a16:creationId xmlns:a16="http://schemas.microsoft.com/office/drawing/2014/main" id="{97868FCE-CA83-4BD0-AA45-1DED5E61BE12}"/>
              </a:ext>
            </a:extLst>
          </p:cNvPr>
          <p:cNvSpPr txBox="1"/>
          <p:nvPr/>
        </p:nvSpPr>
        <p:spPr>
          <a:xfrm>
            <a:off x="143555" y="1146639"/>
            <a:ext cx="1749133" cy="584775"/>
          </a:xfrm>
          <a:prstGeom prst="rect">
            <a:avLst/>
          </a:prstGeom>
          <a:noFill/>
        </p:spPr>
        <p:txBody>
          <a:bodyPr wrap="none" rtlCol="0">
            <a:spAutoFit/>
          </a:bodyPr>
          <a:lstStyle/>
          <a:p>
            <a:r>
              <a:rPr lang="en-CA" sz="1400" dirty="0">
                <a:solidFill>
                  <a:srgbClr val="008000"/>
                </a:solidFill>
              </a:rPr>
              <a:t>Prediction by Model :</a:t>
            </a:r>
          </a:p>
          <a:p>
            <a:endParaRPr lang="en-CA" dirty="0"/>
          </a:p>
        </p:txBody>
      </p:sp>
      <p:sp>
        <p:nvSpPr>
          <p:cNvPr id="6" name="Rectangle 3">
            <a:extLst>
              <a:ext uri="{FF2B5EF4-FFF2-40B4-BE49-F238E27FC236}">
                <a16:creationId xmlns:a16="http://schemas.microsoft.com/office/drawing/2014/main" id="{03CBCE9D-3A86-431D-93E2-ED8B22A8C2AB}"/>
              </a:ext>
            </a:extLst>
          </p:cNvPr>
          <p:cNvSpPr>
            <a:spLocks noChangeArrowheads="1"/>
          </p:cNvSpPr>
          <p:nvPr/>
        </p:nvSpPr>
        <p:spPr bwMode="auto">
          <a:xfrm>
            <a:off x="296260" y="1500582"/>
            <a:ext cx="446276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dirty="0">
                <a:solidFill>
                  <a:srgbClr val="008000"/>
                </a:solidFill>
                <a:latin typeface="Courier New" panose="02070309020205020404" pitchFamily="49" charset="0"/>
                <a:cs typeface="Courier New" panose="02070309020205020404" pitchFamily="49" charset="0"/>
              </a:rPr>
              <a:t>Probability Barcelona Win (Barcelona) : 0.6127844341417124</a:t>
            </a:r>
          </a:p>
          <a:p>
            <a:pPr lvl="0" eaLnBrk="0" fontAlgn="base" hangingPunct="0">
              <a:spcBef>
                <a:spcPct val="0"/>
              </a:spcBef>
              <a:spcAft>
                <a:spcPct val="0"/>
              </a:spcAft>
            </a:pPr>
            <a:r>
              <a:rPr lang="en-US" altLang="en-US" sz="1000" dirty="0">
                <a:solidFill>
                  <a:srgbClr val="008000"/>
                </a:solidFill>
                <a:latin typeface="Courier New" panose="02070309020205020404" pitchFamily="49" charset="0"/>
                <a:cs typeface="Courier New" panose="02070309020205020404" pitchFamily="49" charset="0"/>
              </a:rPr>
              <a:t>Probability Madrid win (Barcelona) : 0.20240895399328018</a:t>
            </a:r>
          </a:p>
          <a:p>
            <a:pPr lvl="0" eaLnBrk="0" fontAlgn="base" hangingPunct="0">
              <a:spcBef>
                <a:spcPct val="0"/>
              </a:spcBef>
              <a:spcAft>
                <a:spcPct val="0"/>
              </a:spcAft>
            </a:pPr>
            <a:r>
              <a:rPr lang="en-US" altLang="en-US" sz="1000" dirty="0">
                <a:solidFill>
                  <a:srgbClr val="008000"/>
                </a:solidFill>
                <a:latin typeface="Courier New" panose="02070309020205020404" pitchFamily="49" charset="0"/>
                <a:cs typeface="Courier New" panose="02070309020205020404" pitchFamily="49" charset="0"/>
              </a:rPr>
              <a:t>Probability Draw (Barcelona) 0.18475050565145482</a:t>
            </a:r>
            <a:endParaRPr kumimoji="0" lang="en-US" altLang="en-US" sz="18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C2CB3216-9397-42BF-88F2-CCBD9173B40E}"/>
              </a:ext>
            </a:extLst>
          </p:cNvPr>
          <p:cNvSpPr txBox="1"/>
          <p:nvPr/>
        </p:nvSpPr>
        <p:spPr>
          <a:xfrm>
            <a:off x="143555" y="1985263"/>
            <a:ext cx="1298817" cy="584775"/>
          </a:xfrm>
          <a:prstGeom prst="rect">
            <a:avLst/>
          </a:prstGeom>
          <a:noFill/>
        </p:spPr>
        <p:txBody>
          <a:bodyPr wrap="none" rtlCol="0">
            <a:spAutoFit/>
          </a:bodyPr>
          <a:lstStyle/>
          <a:p>
            <a:r>
              <a:rPr lang="en-CA" sz="1400" dirty="0">
                <a:solidFill>
                  <a:srgbClr val="008000"/>
                </a:solidFill>
              </a:rPr>
              <a:t>Actual Results :</a:t>
            </a:r>
          </a:p>
          <a:p>
            <a:endParaRPr lang="en-CA" dirty="0"/>
          </a:p>
        </p:txBody>
      </p:sp>
      <p:pic>
        <p:nvPicPr>
          <p:cNvPr id="4" name="Picture 3">
            <a:extLst>
              <a:ext uri="{FF2B5EF4-FFF2-40B4-BE49-F238E27FC236}">
                <a16:creationId xmlns:a16="http://schemas.microsoft.com/office/drawing/2014/main" id="{25A4398C-5ED6-4A55-A9AA-814018828240}"/>
              </a:ext>
            </a:extLst>
          </p:cNvPr>
          <p:cNvPicPr>
            <a:picLocks noChangeAspect="1"/>
          </p:cNvPicPr>
          <p:nvPr/>
        </p:nvPicPr>
        <p:blipFill>
          <a:blip r:embed="rId3"/>
          <a:stretch>
            <a:fillRect/>
          </a:stretch>
        </p:blipFill>
        <p:spPr>
          <a:xfrm>
            <a:off x="1018121" y="2419045"/>
            <a:ext cx="4800600" cy="1724025"/>
          </a:xfrm>
          <a:prstGeom prst="rect">
            <a:avLst/>
          </a:prstGeom>
        </p:spPr>
      </p:pic>
    </p:spTree>
    <p:extLst>
      <p:ext uri="{BB962C8B-B14F-4D97-AF65-F5344CB8AC3E}">
        <p14:creationId xmlns:p14="http://schemas.microsoft.com/office/powerpoint/2010/main" val="13190934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4ECEF-2ACE-4F48-8BBD-FEBDAEE18379}"/>
              </a:ext>
            </a:extLst>
          </p:cNvPr>
          <p:cNvSpPr/>
          <p:nvPr/>
        </p:nvSpPr>
        <p:spPr>
          <a:xfrm>
            <a:off x="296260" y="224987"/>
            <a:ext cx="6413610" cy="523220"/>
          </a:xfrm>
          <a:prstGeom prst="rect">
            <a:avLst/>
          </a:prstGeom>
        </p:spPr>
        <p:txBody>
          <a:bodyPr wrap="square">
            <a:spAutoFit/>
          </a:bodyPr>
          <a:lstStyle/>
          <a:p>
            <a:r>
              <a:rPr lang="en-CA" sz="2800" dirty="0">
                <a:solidFill>
                  <a:schemeClr val="bg1"/>
                </a:solidFill>
                <a:latin typeface="+mj-lt"/>
              </a:rPr>
              <a:t>Football Data Analysis</a:t>
            </a:r>
          </a:p>
        </p:txBody>
      </p:sp>
      <p:sp>
        <p:nvSpPr>
          <p:cNvPr id="6" name="Rectangle 3">
            <a:extLst>
              <a:ext uri="{FF2B5EF4-FFF2-40B4-BE49-F238E27FC236}">
                <a16:creationId xmlns:a16="http://schemas.microsoft.com/office/drawing/2014/main" id="{03CBCE9D-3A86-431D-93E2-ED8B22A8C2AB}"/>
              </a:ext>
            </a:extLst>
          </p:cNvPr>
          <p:cNvSpPr>
            <a:spLocks noChangeArrowheads="1"/>
          </p:cNvSpPr>
          <p:nvPr/>
        </p:nvSpPr>
        <p:spPr bwMode="auto">
          <a:xfrm>
            <a:off x="296260" y="2859470"/>
            <a:ext cx="794066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eaLnBrk="0" fontAlgn="base" hangingPunct="0">
              <a:spcBef>
                <a:spcPct val="0"/>
              </a:spcBef>
              <a:spcAft>
                <a:spcPct val="0"/>
              </a:spcAft>
            </a:pPr>
            <a:r>
              <a:rPr lang="en-US" altLang="en-US" sz="3200" dirty="0">
                <a:solidFill>
                  <a:srgbClr val="008000"/>
                </a:solidFill>
                <a:cs typeface="Courier New" panose="02070309020205020404" pitchFamily="49" charset="0"/>
              </a:rPr>
              <a:t>Thank You</a:t>
            </a:r>
            <a:endParaRPr kumimoji="0" lang="en-US" altLang="en-US" sz="3200" b="0" i="0" u="none" strike="noStrike" cap="none" normalizeH="0" baseline="0" dirty="0">
              <a:ln>
                <a:noFill/>
              </a:ln>
              <a:solidFill>
                <a:srgbClr val="008000"/>
              </a:solidFill>
              <a:effectLst/>
              <a:cs typeface="Courier New" panose="02070309020205020404" pitchFamily="49" charset="0"/>
            </a:endParaRPr>
          </a:p>
        </p:txBody>
      </p:sp>
    </p:spTree>
    <p:extLst>
      <p:ext uri="{BB962C8B-B14F-4D97-AF65-F5344CB8AC3E}">
        <p14:creationId xmlns:p14="http://schemas.microsoft.com/office/powerpoint/2010/main" val="412065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670" y="281175"/>
            <a:ext cx="8093365" cy="763525"/>
          </a:xfrm>
        </p:spPr>
        <p:txBody>
          <a:bodyPr>
            <a:normAutofit/>
          </a:bodyPr>
          <a:lstStyle/>
          <a:p>
            <a:r>
              <a:rPr lang="en-US" dirty="0"/>
              <a:t>Engineered Data</a:t>
            </a:r>
          </a:p>
        </p:txBody>
      </p:sp>
      <p:sp>
        <p:nvSpPr>
          <p:cNvPr id="3" name="Text Placeholder 2">
            <a:extLst>
              <a:ext uri="{FF2B5EF4-FFF2-40B4-BE49-F238E27FC236}">
                <a16:creationId xmlns:a16="http://schemas.microsoft.com/office/drawing/2014/main" id="{36EE30C4-A786-4860-91E4-C277A841ADDD}"/>
              </a:ext>
            </a:extLst>
          </p:cNvPr>
          <p:cNvSpPr>
            <a:spLocks noGrp="1"/>
          </p:cNvSpPr>
          <p:nvPr>
            <p:ph type="body" idx="1"/>
          </p:nvPr>
        </p:nvSpPr>
        <p:spPr>
          <a:xfrm>
            <a:off x="143554" y="1350110"/>
            <a:ext cx="8093365" cy="3664920"/>
          </a:xfrm>
        </p:spPr>
        <p:txBody>
          <a:bodyPr>
            <a:normAutofit fontScale="92500" lnSpcReduction="10000"/>
          </a:bodyPr>
          <a:lstStyle/>
          <a:p>
            <a:pPr marL="342900" indent="-342900" algn="just">
              <a:buFont typeface="Arial" panose="020B0604020202020204" pitchFamily="34" charset="0"/>
              <a:buChar char="•"/>
            </a:pPr>
            <a:r>
              <a:rPr lang="en-CA" sz="2100" b="0" dirty="0">
                <a:solidFill>
                  <a:srgbClr val="008000"/>
                </a:solidFill>
              </a:rPr>
              <a:t>Winn</a:t>
            </a:r>
            <a:r>
              <a:rPr lang="en-US" sz="2100" b="0" dirty="0">
                <a:solidFill>
                  <a:srgbClr val="008000"/>
                </a:solidFill>
              </a:rPr>
              <a:t>er : </a:t>
            </a:r>
            <a:r>
              <a:rPr lang="en-US" sz="1300" b="0" dirty="0">
                <a:solidFill>
                  <a:srgbClr val="008000"/>
                </a:solidFill>
              </a:rPr>
              <a:t>if FullTime_Result = 'H', then its Home Team. if FullTime_Result = 'A', then its Away Team. Else its null (implying draw)</a:t>
            </a:r>
            <a:endParaRPr lang="en-CA" sz="1300" b="0" dirty="0">
              <a:solidFill>
                <a:srgbClr val="008000"/>
              </a:solidFill>
            </a:endParaRPr>
          </a:p>
          <a:p>
            <a:pPr marL="342900" indent="-342900" algn="just">
              <a:buFont typeface="Arial" panose="020B0604020202020204" pitchFamily="34" charset="0"/>
              <a:buChar char="•"/>
            </a:pPr>
            <a:r>
              <a:rPr lang="en-CA" sz="2100" b="0" dirty="0">
                <a:solidFill>
                  <a:srgbClr val="008000"/>
                </a:solidFill>
              </a:rPr>
              <a:t>Los</a:t>
            </a:r>
            <a:r>
              <a:rPr lang="en-US" sz="2100" b="0" dirty="0">
                <a:solidFill>
                  <a:srgbClr val="008000"/>
                </a:solidFill>
              </a:rPr>
              <a:t>er : </a:t>
            </a:r>
            <a:r>
              <a:rPr lang="en-US" sz="1300" b="0" dirty="0">
                <a:solidFill>
                  <a:srgbClr val="008000"/>
                </a:solidFill>
              </a:rPr>
              <a:t>if FullTime_Result = 'H', then its Home Team. if FullTime_Result = 'A', then its Away Team. Else its null (implying draw)</a:t>
            </a:r>
            <a:endParaRPr lang="en-CA" sz="1300" b="0" dirty="0">
              <a:solidFill>
                <a:srgbClr val="008000"/>
              </a:solidFill>
            </a:endParaRPr>
          </a:p>
          <a:p>
            <a:pPr marL="342900" indent="-342900" algn="just">
              <a:buFont typeface="Arial" panose="020B0604020202020204" pitchFamily="34" charset="0"/>
              <a:buChar char="•"/>
            </a:pPr>
            <a:r>
              <a:rPr lang="en-CA" sz="2100" b="0" dirty="0">
                <a:solidFill>
                  <a:srgbClr val="008000"/>
                </a:solidFill>
              </a:rPr>
              <a:t>Total cards (Home Team) =  </a:t>
            </a:r>
            <a:r>
              <a:rPr lang="en-CA" sz="1300" b="0" dirty="0">
                <a:solidFill>
                  <a:srgbClr val="008000"/>
                </a:solidFill>
              </a:rPr>
              <a:t>Home Team yellow cards +  Home Team red cards</a:t>
            </a:r>
          </a:p>
          <a:p>
            <a:pPr marL="342900" indent="-342900" algn="just">
              <a:buFont typeface="Arial" panose="020B0604020202020204" pitchFamily="34" charset="0"/>
              <a:buChar char="•"/>
            </a:pPr>
            <a:r>
              <a:rPr lang="en-CA" sz="2100" b="0" dirty="0">
                <a:solidFill>
                  <a:srgbClr val="008000"/>
                </a:solidFill>
              </a:rPr>
              <a:t>Total cards (Away Team) = </a:t>
            </a:r>
            <a:r>
              <a:rPr lang="en-CA" sz="1300" b="0" dirty="0">
                <a:solidFill>
                  <a:srgbClr val="008000"/>
                </a:solidFill>
              </a:rPr>
              <a:t>AT yellow cards + AT red cards</a:t>
            </a:r>
          </a:p>
          <a:p>
            <a:pPr marL="342900" indent="-342900" algn="just">
              <a:buFont typeface="Arial" panose="020B0604020202020204" pitchFamily="34" charset="0"/>
              <a:buChar char="•"/>
            </a:pPr>
            <a:r>
              <a:rPr lang="en-CA" sz="2100" b="0" dirty="0">
                <a:solidFill>
                  <a:srgbClr val="008000"/>
                </a:solidFill>
              </a:rPr>
              <a:t>Total cards = </a:t>
            </a:r>
            <a:r>
              <a:rPr lang="en-CA" sz="1300" b="0" dirty="0">
                <a:solidFill>
                  <a:srgbClr val="008000"/>
                </a:solidFill>
              </a:rPr>
              <a:t>Total cards (HT) + Total cards (AT)</a:t>
            </a:r>
          </a:p>
          <a:p>
            <a:pPr marL="342900" indent="-342900" algn="just">
              <a:buFont typeface="Arial" panose="020B0604020202020204" pitchFamily="34" charset="0"/>
              <a:buChar char="•"/>
            </a:pPr>
            <a:r>
              <a:rPr lang="en-CA" sz="2100" b="0" dirty="0">
                <a:solidFill>
                  <a:srgbClr val="008000"/>
                </a:solidFill>
              </a:rPr>
              <a:t>% of shots on target (Home Team) = </a:t>
            </a:r>
            <a:r>
              <a:rPr lang="en-CA" sz="1300" b="0" dirty="0">
                <a:solidFill>
                  <a:srgbClr val="008000"/>
                </a:solidFill>
              </a:rPr>
              <a:t>HT shots on target / HT total shots</a:t>
            </a:r>
          </a:p>
          <a:p>
            <a:pPr marL="342900" indent="-342900" algn="just">
              <a:buFont typeface="Arial" panose="020B0604020202020204" pitchFamily="34" charset="0"/>
              <a:buChar char="•"/>
            </a:pPr>
            <a:r>
              <a:rPr lang="en-CA" sz="2100" b="0" dirty="0">
                <a:solidFill>
                  <a:srgbClr val="008000"/>
                </a:solidFill>
              </a:rPr>
              <a:t>% of shots on target (Away Team) = </a:t>
            </a:r>
            <a:r>
              <a:rPr lang="en-CA" sz="1300" b="0" dirty="0">
                <a:solidFill>
                  <a:srgbClr val="008000"/>
                </a:solidFill>
              </a:rPr>
              <a:t>AT shots on target / AT total shots</a:t>
            </a:r>
          </a:p>
          <a:p>
            <a:pPr marL="342900" indent="-342900" algn="just">
              <a:buFont typeface="Arial" panose="020B0604020202020204" pitchFamily="34" charset="0"/>
              <a:buChar char="•"/>
            </a:pPr>
            <a:r>
              <a:rPr lang="en-CA" sz="2100" b="0" dirty="0">
                <a:solidFill>
                  <a:srgbClr val="008000"/>
                </a:solidFill>
              </a:rPr>
              <a:t>Home team goal saves = </a:t>
            </a:r>
            <a:r>
              <a:rPr lang="en-CA" sz="1300" b="0" dirty="0">
                <a:solidFill>
                  <a:srgbClr val="008000"/>
                </a:solidFill>
              </a:rPr>
              <a:t>AT shots on target – Full time AT goals</a:t>
            </a:r>
          </a:p>
          <a:p>
            <a:pPr marL="342900" indent="-342900" algn="just">
              <a:buFont typeface="Arial" panose="020B0604020202020204" pitchFamily="34" charset="0"/>
              <a:buChar char="•"/>
            </a:pPr>
            <a:r>
              <a:rPr lang="en-CA" sz="2100" b="0" dirty="0">
                <a:solidFill>
                  <a:srgbClr val="008000"/>
                </a:solidFill>
              </a:rPr>
              <a:t>Away team goal saves = </a:t>
            </a:r>
            <a:r>
              <a:rPr lang="en-CA" sz="1300" b="0" dirty="0">
                <a:solidFill>
                  <a:srgbClr val="008000"/>
                </a:solidFill>
              </a:rPr>
              <a:t>HT shots on target – Full time HT goals</a:t>
            </a:r>
          </a:p>
          <a:p>
            <a:pPr marL="342900" indent="-342900" algn="just">
              <a:buFont typeface="Arial" panose="020B0604020202020204" pitchFamily="34" charset="0"/>
              <a:buChar char="•"/>
            </a:pPr>
            <a:r>
              <a:rPr lang="en-CA" sz="2100" b="0" dirty="0">
                <a:solidFill>
                  <a:srgbClr val="008000"/>
                </a:solidFill>
              </a:rPr>
              <a:t>Total Goals = </a:t>
            </a:r>
            <a:r>
              <a:rPr lang="en-CA" sz="1300" b="0" dirty="0">
                <a:solidFill>
                  <a:srgbClr val="008000"/>
                </a:solidFill>
              </a:rPr>
              <a:t>Full time HT goals + Full time AT goals</a:t>
            </a:r>
            <a:endParaRPr lang="en-CA" dirty="0"/>
          </a:p>
        </p:txBody>
      </p:sp>
    </p:spTree>
    <p:extLst>
      <p:ext uri="{BB962C8B-B14F-4D97-AF65-F5344CB8AC3E}">
        <p14:creationId xmlns:p14="http://schemas.microsoft.com/office/powerpoint/2010/main" val="968989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3348</Words>
  <Application>Microsoft Office PowerPoint</Application>
  <PresentationFormat>On-screen Show (16:9)</PresentationFormat>
  <Paragraphs>426</Paragraphs>
  <Slides>84</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Courier New</vt:lpstr>
      <vt:lpstr>Helvetica Neue</vt:lpstr>
      <vt:lpstr>Wingdings</vt:lpstr>
      <vt:lpstr>Office Theme</vt:lpstr>
      <vt:lpstr>Exploratory Analysis European League Football</vt:lpstr>
      <vt:lpstr>Speakers</vt:lpstr>
      <vt:lpstr>Objective</vt:lpstr>
      <vt:lpstr>Data Source – League match</vt:lpstr>
      <vt:lpstr>Data Source – EU events</vt:lpstr>
      <vt:lpstr>Structure of data-  Match &amp; Event</vt:lpstr>
      <vt:lpstr>Data Load and Prep</vt:lpstr>
      <vt:lpstr>Data Cleansing</vt:lpstr>
      <vt:lpstr>Engineered Data</vt:lpstr>
      <vt:lpstr>Final data structure</vt:lpstr>
      <vt:lpstr>Total number of matches by League</vt:lpstr>
      <vt:lpstr>Team and number of matches</vt:lpstr>
      <vt:lpstr>BundesLiga data adjustment</vt:lpstr>
      <vt:lpstr>Feature analysis –  Team and number of matches</vt:lpstr>
      <vt:lpstr>Feature analysis –  Relegation</vt:lpstr>
      <vt:lpstr>Feature analysis –  Goals</vt:lpstr>
      <vt:lpstr>Feature analysis –  Top teams and Goals</vt:lpstr>
      <vt:lpstr>Feature analysis –  Over the year performance</vt:lpstr>
      <vt:lpstr>Feature analysis –  Total goals for all seasons</vt:lpstr>
      <vt:lpstr>Feature analysis –  Season wise goals</vt:lpstr>
      <vt:lpstr>Feature analysis –  Half time result</vt:lpstr>
      <vt:lpstr>Feature analysis –  Full time result</vt:lpstr>
      <vt:lpstr>Feature analysis –  Result variation across leagues</vt:lpstr>
      <vt:lpstr>Feature analysis –  Result variation across seasons</vt:lpstr>
      <vt:lpstr>Feature analysis –  Half time goals</vt:lpstr>
      <vt:lpstr>Feature analysis –  Full time vs Half time goals by League</vt:lpstr>
      <vt:lpstr>Feature analysis –  Full time vs Half time goals by Season</vt:lpstr>
      <vt:lpstr>Feature analysis –  Shots across all seasons</vt:lpstr>
      <vt:lpstr>Feature analysis –  Attempts per goal</vt:lpstr>
      <vt:lpstr>Feature analysis –  Shots on target and yield</vt:lpstr>
      <vt:lpstr>Feature analysis –  Goals saved</vt:lpstr>
      <vt:lpstr>Feature analysis –  Fouls</vt:lpstr>
      <vt:lpstr>Feature analysis –  Corners</vt:lpstr>
      <vt:lpstr>Feature analysis –  Red/Yellow cards</vt:lpstr>
      <vt:lpstr>Feature analysis –  Correlation between cards and fouls</vt:lpstr>
      <vt:lpstr>Feature analysis –  Fouls and cards trend</vt:lpstr>
      <vt:lpstr>Feature analysis –  Winning teams- EPL</vt:lpstr>
      <vt:lpstr>Feature analysis –  Winning teams- La Liga</vt:lpstr>
      <vt:lpstr>Feature analysis –  Winning teams- Serie A</vt:lpstr>
      <vt:lpstr>Feature analysis –  Winning teams- BundesLiga</vt:lpstr>
      <vt:lpstr>Feature analysis –  Winning teams- Ligue1</vt:lpstr>
      <vt:lpstr>Feature analysis –  Top and bottom 15</vt:lpstr>
      <vt:lpstr>Feature analysis –  Conclusion</vt:lpstr>
      <vt:lpstr>Match Outcome Feature Analysis</vt:lpstr>
      <vt:lpstr>Match Outcome Feature Analysis</vt:lpstr>
      <vt:lpstr>Match Outcome Feature Analysis</vt:lpstr>
      <vt:lpstr>Match Outcome Feature Analysis</vt:lpstr>
      <vt:lpstr>Match Outcome Feature Analysis</vt:lpstr>
      <vt:lpstr>Match Outcome Feature Analysis</vt:lpstr>
      <vt:lpstr>Match Outcome Feature Analysis</vt:lpstr>
      <vt:lpstr>Match Outcome Feature Analysis Summary</vt:lpstr>
      <vt:lpstr>Champion Feature Analysis</vt:lpstr>
      <vt:lpstr>Match Outcome Feature Analysis</vt:lpstr>
      <vt:lpstr>Match Outcome Feature Analysis</vt:lpstr>
      <vt:lpstr>Match Outcome Feature Analysis</vt:lpstr>
      <vt:lpstr>Match Outcome Feature Analysis</vt:lpstr>
      <vt:lpstr>Match Outcome Feature Analysis</vt:lpstr>
      <vt:lpstr>Match Outcome Feature Analysis</vt:lpstr>
      <vt:lpstr>Match Outcome Feature Analysis</vt:lpstr>
      <vt:lpstr>Match Outcome Feature Analysis Summary</vt:lpstr>
      <vt:lpstr>Event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2017-07-17T12:09:00Z</dcterms:created>
  <dcterms:modified xsi:type="dcterms:W3CDTF">2018-12-09T20:44:30Z</dcterms:modified>
</cp:coreProperties>
</file>